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514" r:id="rId5"/>
    <p:sldId id="257" r:id="rId6"/>
    <p:sldId id="283" r:id="rId7"/>
    <p:sldId id="564" r:id="rId8"/>
    <p:sldId id="531" r:id="rId9"/>
    <p:sldId id="515" r:id="rId10"/>
    <p:sldId id="565" r:id="rId11"/>
    <p:sldId id="592" r:id="rId12"/>
    <p:sldId id="536" r:id="rId13"/>
    <p:sldId id="593" r:id="rId14"/>
    <p:sldId id="594" r:id="rId15"/>
    <p:sldId id="537" r:id="rId16"/>
    <p:sldId id="538" r:id="rId17"/>
    <p:sldId id="569" r:id="rId18"/>
    <p:sldId id="570" r:id="rId19"/>
    <p:sldId id="595" r:id="rId20"/>
    <p:sldId id="596" r:id="rId21"/>
    <p:sldId id="597" r:id="rId22"/>
    <p:sldId id="608" r:id="rId23"/>
    <p:sldId id="604" r:id="rId24"/>
    <p:sldId id="605" r:id="rId25"/>
    <p:sldId id="606" r:id="rId26"/>
    <p:sldId id="607" r:id="rId27"/>
    <p:sldId id="598" r:id="rId28"/>
    <p:sldId id="599" r:id="rId29"/>
    <p:sldId id="600" r:id="rId30"/>
    <p:sldId id="601" r:id="rId31"/>
    <p:sldId id="602" r:id="rId32"/>
    <p:sldId id="603" r:id="rId33"/>
    <p:sldId id="5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350"/>
    <a:srgbClr val="414042"/>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C6DC0-EA7A-B361-1256-AAE596BFC41E}" v="2595" dt="2024-08-28T13:39:25.042"/>
    <p1510:client id="{DE463A48-EEF4-B6D6-664B-853D2D891600}" v="11122" dt="2024-08-27T19:12:52.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cs typeface="Helvetica"/>
            </a:endParaRP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a:p>
        </p:txBody>
      </p:sp>
    </p:spTree>
    <p:extLst>
      <p:ext uri="{BB962C8B-B14F-4D97-AF65-F5344CB8AC3E}">
        <p14:creationId xmlns:p14="http://schemas.microsoft.com/office/powerpoint/2010/main" val="351985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11</a:t>
            </a:fld>
            <a:endParaRPr lang="en-US"/>
          </a:p>
        </p:txBody>
      </p:sp>
    </p:spTree>
    <p:extLst>
      <p:ext uri="{BB962C8B-B14F-4D97-AF65-F5344CB8AC3E}">
        <p14:creationId xmlns:p14="http://schemas.microsoft.com/office/powerpoint/2010/main" val="333621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12</a:t>
            </a:fld>
            <a:endParaRPr lang="en-GB"/>
          </a:p>
        </p:txBody>
      </p:sp>
    </p:spTree>
    <p:extLst>
      <p:ext uri="{BB962C8B-B14F-4D97-AF65-F5344CB8AC3E}">
        <p14:creationId xmlns:p14="http://schemas.microsoft.com/office/powerpoint/2010/main" val="68206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a:p>
        </p:txBody>
      </p:sp>
    </p:spTree>
    <p:extLst>
      <p:ext uri="{BB962C8B-B14F-4D97-AF65-F5344CB8AC3E}">
        <p14:creationId xmlns:p14="http://schemas.microsoft.com/office/powerpoint/2010/main" val="215412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14</a:t>
            </a:fld>
            <a:endParaRPr lang="en-US"/>
          </a:p>
        </p:txBody>
      </p:sp>
    </p:spTree>
    <p:extLst>
      <p:ext uri="{BB962C8B-B14F-4D97-AF65-F5344CB8AC3E}">
        <p14:creationId xmlns:p14="http://schemas.microsoft.com/office/powerpoint/2010/main" val="70664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a:p>
        </p:txBody>
      </p:sp>
    </p:spTree>
    <p:extLst>
      <p:ext uri="{BB962C8B-B14F-4D97-AF65-F5344CB8AC3E}">
        <p14:creationId xmlns:p14="http://schemas.microsoft.com/office/powerpoint/2010/main" val="64464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16</a:t>
            </a:fld>
            <a:endParaRPr lang="en-US"/>
          </a:p>
        </p:txBody>
      </p:sp>
    </p:spTree>
    <p:extLst>
      <p:ext uri="{BB962C8B-B14F-4D97-AF65-F5344CB8AC3E}">
        <p14:creationId xmlns:p14="http://schemas.microsoft.com/office/powerpoint/2010/main" val="2503491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17</a:t>
            </a:fld>
            <a:endParaRPr lang="en-GB"/>
          </a:p>
        </p:txBody>
      </p:sp>
    </p:spTree>
    <p:extLst>
      <p:ext uri="{BB962C8B-B14F-4D97-AF65-F5344CB8AC3E}">
        <p14:creationId xmlns:p14="http://schemas.microsoft.com/office/powerpoint/2010/main" val="347291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Americans with Disabilities Act of 1990 has roots in Section 504 of the Rehabilitation Act of 1973, which guarantees certain rights to people with disabilities. It was one of the first U.S. federal civil rights laws offering protection for people with disabilities.</a:t>
            </a:r>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18</a:t>
            </a:fld>
            <a:endParaRPr lang="en-US"/>
          </a:p>
        </p:txBody>
      </p:sp>
    </p:spTree>
    <p:extLst>
      <p:ext uri="{BB962C8B-B14F-4D97-AF65-F5344CB8AC3E}">
        <p14:creationId xmlns:p14="http://schemas.microsoft.com/office/powerpoint/2010/main" val="104828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19</a:t>
            </a:fld>
            <a:endParaRPr lang="en-US"/>
          </a:p>
        </p:txBody>
      </p:sp>
    </p:spTree>
    <p:extLst>
      <p:ext uri="{BB962C8B-B14F-4D97-AF65-F5344CB8AC3E}">
        <p14:creationId xmlns:p14="http://schemas.microsoft.com/office/powerpoint/2010/main" val="422916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2</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20</a:t>
            </a:fld>
            <a:endParaRPr lang="en-US"/>
          </a:p>
        </p:txBody>
      </p:sp>
    </p:spTree>
    <p:extLst>
      <p:ext uri="{BB962C8B-B14F-4D97-AF65-F5344CB8AC3E}">
        <p14:creationId xmlns:p14="http://schemas.microsoft.com/office/powerpoint/2010/main" val="100442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21</a:t>
            </a:fld>
            <a:endParaRPr lang="en-US"/>
          </a:p>
        </p:txBody>
      </p:sp>
    </p:spTree>
    <p:extLst>
      <p:ext uri="{BB962C8B-B14F-4D97-AF65-F5344CB8AC3E}">
        <p14:creationId xmlns:p14="http://schemas.microsoft.com/office/powerpoint/2010/main" val="248214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22</a:t>
            </a:fld>
            <a:endParaRPr lang="en-US"/>
          </a:p>
        </p:txBody>
      </p:sp>
    </p:spTree>
    <p:extLst>
      <p:ext uri="{BB962C8B-B14F-4D97-AF65-F5344CB8AC3E}">
        <p14:creationId xmlns:p14="http://schemas.microsoft.com/office/powerpoint/2010/main" val="3720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23</a:t>
            </a:fld>
            <a:endParaRPr lang="en-US"/>
          </a:p>
        </p:txBody>
      </p:sp>
    </p:spTree>
    <p:extLst>
      <p:ext uri="{BB962C8B-B14F-4D97-AF65-F5344CB8AC3E}">
        <p14:creationId xmlns:p14="http://schemas.microsoft.com/office/powerpoint/2010/main" val="353369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24</a:t>
            </a:fld>
            <a:endParaRPr lang="en-GB"/>
          </a:p>
        </p:txBody>
      </p:sp>
    </p:spTree>
    <p:extLst>
      <p:ext uri="{BB962C8B-B14F-4D97-AF65-F5344CB8AC3E}">
        <p14:creationId xmlns:p14="http://schemas.microsoft.com/office/powerpoint/2010/main" val="2039076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25</a:t>
            </a:fld>
            <a:endParaRPr lang="en-US"/>
          </a:p>
        </p:txBody>
      </p:sp>
    </p:spTree>
    <p:extLst>
      <p:ext uri="{BB962C8B-B14F-4D97-AF65-F5344CB8AC3E}">
        <p14:creationId xmlns:p14="http://schemas.microsoft.com/office/powerpoint/2010/main" val="12742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26</a:t>
            </a:fld>
            <a:endParaRPr lang="en-GB"/>
          </a:p>
        </p:txBody>
      </p:sp>
    </p:spTree>
    <p:extLst>
      <p:ext uri="{BB962C8B-B14F-4D97-AF65-F5344CB8AC3E}">
        <p14:creationId xmlns:p14="http://schemas.microsoft.com/office/powerpoint/2010/main" val="148955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27</a:t>
            </a:fld>
            <a:endParaRPr lang="en-US"/>
          </a:p>
        </p:txBody>
      </p:sp>
    </p:spTree>
    <p:extLst>
      <p:ext uri="{BB962C8B-B14F-4D97-AF65-F5344CB8AC3E}">
        <p14:creationId xmlns:p14="http://schemas.microsoft.com/office/powerpoint/2010/main" val="138846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28</a:t>
            </a:fld>
            <a:endParaRPr lang="en-GB"/>
          </a:p>
        </p:txBody>
      </p:sp>
    </p:spTree>
    <p:extLst>
      <p:ext uri="{BB962C8B-B14F-4D97-AF65-F5344CB8AC3E}">
        <p14:creationId xmlns:p14="http://schemas.microsoft.com/office/powerpoint/2010/main" val="1873674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29</a:t>
            </a:fld>
            <a:endParaRPr lang="en-US"/>
          </a:p>
        </p:txBody>
      </p:sp>
    </p:spTree>
    <p:extLst>
      <p:ext uri="{BB962C8B-B14F-4D97-AF65-F5344CB8AC3E}">
        <p14:creationId xmlns:p14="http://schemas.microsoft.com/office/powerpoint/2010/main" val="143749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cs typeface="Calibri"/>
            </a:endParaRP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3</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30</a:t>
            </a:fld>
            <a:endParaRPr lang="en-US"/>
          </a:p>
        </p:txBody>
      </p:sp>
    </p:spTree>
    <p:extLst>
      <p:ext uri="{BB962C8B-B14F-4D97-AF65-F5344CB8AC3E}">
        <p14:creationId xmlns:p14="http://schemas.microsoft.com/office/powerpoint/2010/main" val="94234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4</a:t>
            </a:fld>
            <a:endParaRPr lang="en-US"/>
          </a:p>
        </p:txBody>
      </p:sp>
    </p:spTree>
    <p:extLst>
      <p:ext uri="{BB962C8B-B14F-4D97-AF65-F5344CB8AC3E}">
        <p14:creationId xmlns:p14="http://schemas.microsoft.com/office/powerpoint/2010/main" val="331512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5</a:t>
            </a:fld>
            <a:endParaRPr lang="en-US"/>
          </a:p>
        </p:txBody>
      </p:sp>
    </p:spTree>
    <p:extLst>
      <p:ext uri="{BB962C8B-B14F-4D97-AF65-F5344CB8AC3E}">
        <p14:creationId xmlns:p14="http://schemas.microsoft.com/office/powerpoint/2010/main" val="194431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6</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7</a:t>
            </a:fld>
            <a:endParaRPr lang="en-US"/>
          </a:p>
        </p:txBody>
      </p:sp>
    </p:spTree>
    <p:extLst>
      <p:ext uri="{BB962C8B-B14F-4D97-AF65-F5344CB8AC3E}">
        <p14:creationId xmlns:p14="http://schemas.microsoft.com/office/powerpoint/2010/main" val="20176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a:p>
        </p:txBody>
      </p:sp>
    </p:spTree>
    <p:extLst>
      <p:ext uri="{BB962C8B-B14F-4D97-AF65-F5344CB8AC3E}">
        <p14:creationId xmlns:p14="http://schemas.microsoft.com/office/powerpoint/2010/main" val="65385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a:p>
        </p:txBody>
      </p:sp>
    </p:spTree>
    <p:extLst>
      <p:ext uri="{BB962C8B-B14F-4D97-AF65-F5344CB8AC3E}">
        <p14:creationId xmlns:p14="http://schemas.microsoft.com/office/powerpoint/2010/main" val="216097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9/4/2024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ada.gov/resources/web-guidanc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ensus.gov/programs-surveys/saipe.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section508.gov/manage/laws-and-policies/section-508-law/"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section508.gov/manage/laws-and-polici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vita.virginia.gov/media/vitavirginiagov/it-governance/ea/pdf/EA_StandardEA225-15-2.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developer.virginia.gov/web-standards-reference-guid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891700" y="2925456"/>
            <a:ext cx="6506027" cy="1035464"/>
          </a:xfrm>
        </p:spPr>
        <p:txBody>
          <a:bodyPr vert="horz" lIns="91440" tIns="45720" rIns="91440" bIns="45720" rtlCol="0" anchor="t">
            <a:normAutofit lnSpcReduction="10000"/>
          </a:bodyPr>
          <a:lstStyle/>
          <a:p>
            <a:r>
              <a:rPr lang="en-US" dirty="0">
                <a:latin typeface="Rajdhani"/>
                <a:ea typeface="Roboto"/>
              </a:rPr>
              <a:t>Why Accessibility </a:t>
            </a:r>
            <a:br>
              <a:rPr lang="en-US" dirty="0">
                <a:latin typeface="Rajdhani"/>
                <a:ea typeface="Roboto"/>
              </a:rPr>
            </a:br>
            <a:r>
              <a:rPr lang="en-US" dirty="0">
                <a:latin typeface="Rajdhani"/>
                <a:ea typeface="Roboto"/>
              </a:rPr>
              <a:t>is Important</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89161" y="3965684"/>
            <a:ext cx="5817172" cy="446087"/>
          </a:xfrm>
        </p:spPr>
        <p:txBody>
          <a:bodyPr vert="horz" lIns="91440" tIns="45720" rIns="91440" bIns="45720" rtlCol="0" anchor="t">
            <a:normAutofit/>
          </a:bodyPr>
          <a:lstStyle/>
          <a:p>
            <a:r>
              <a:rPr lang="en-US" sz="2500" dirty="0">
                <a:latin typeface="Rajdhani"/>
                <a:ea typeface="Roboto"/>
              </a:rPr>
              <a:t>Accessibility, applicable laws, and you</a:t>
            </a:r>
            <a:endParaRPr lang="en-US" dirty="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dirty="0">
                <a:latin typeface="Roboto"/>
                <a:ea typeface="Roboto"/>
                <a:cs typeface="Roboto"/>
              </a:rPr>
              <a:t>Michelle Pinsky, UX Designer</a:t>
            </a:r>
            <a:endParaRPr lang="en-US" dirty="0">
              <a:cs typeface="Roboto"/>
            </a:endParaRPr>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dirty="0">
                <a:latin typeface="Roboto"/>
                <a:ea typeface="Roboto"/>
                <a:cs typeface="Roboto"/>
              </a:rPr>
              <a:t>August 27, 2024</a:t>
            </a:r>
            <a:endParaRPr lang="en-US" dirty="0"/>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How accessibility benefits you</a:t>
            </a:r>
            <a:endParaRPr lang="en-US" dirty="0"/>
          </a:p>
          <a:p>
            <a:endParaRPr lang="en-US">
              <a:cs typeface="Roboto"/>
            </a:endParaRPr>
          </a:p>
        </p:txBody>
      </p:sp>
      <p:graphicFrame>
        <p:nvGraphicFramePr>
          <p:cNvPr id="3" name="Table 2">
            <a:extLst>
              <a:ext uri="{FF2B5EF4-FFF2-40B4-BE49-F238E27FC236}">
                <a16:creationId xmlns:a16="http://schemas.microsoft.com/office/drawing/2014/main" id="{93B6E4D0-4F54-70A2-7B9C-DD895066B569}"/>
              </a:ext>
            </a:extLst>
          </p:cNvPr>
          <p:cNvGraphicFramePr>
            <a:graphicFrameLocks noGrp="1"/>
          </p:cNvGraphicFramePr>
          <p:nvPr>
            <p:extLst>
              <p:ext uri="{D42A27DB-BD31-4B8C-83A1-F6EECF244321}">
                <p14:modId xmlns:p14="http://schemas.microsoft.com/office/powerpoint/2010/main" val="1904211514"/>
              </p:ext>
            </p:extLst>
          </p:nvPr>
        </p:nvGraphicFramePr>
        <p:xfrm>
          <a:off x="768588" y="876291"/>
          <a:ext cx="10893777" cy="16916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70869">
                <a:tc>
                  <a:txBody>
                    <a:bodyPr/>
                    <a:lstStyle/>
                    <a:p>
                      <a:pPr lvl="0">
                        <a:buNone/>
                      </a:pP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491248">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saves money</a:t>
                      </a:r>
                      <a:r>
                        <a:rPr lang="en-US" sz="1800" b="0" dirty="0">
                          <a:solidFill>
                            <a:srgbClr val="414042"/>
                          </a:solidFill>
                          <a:effectLst/>
                          <a:latin typeface="Roboto"/>
                          <a:ea typeface="Roboto"/>
                          <a:cs typeface="Times New Roman"/>
                        </a:rPr>
                        <a:t> if built with accessibility in mind first. </a:t>
                      </a:r>
                      <a:r>
                        <a:rPr lang="en-US" sz="1800" b="1" dirty="0">
                          <a:solidFill>
                            <a:srgbClr val="414042"/>
                          </a:solidFill>
                          <a:effectLst/>
                          <a:latin typeface="Roboto"/>
                          <a:ea typeface="Roboto"/>
                          <a:cs typeface="Times New Roman"/>
                        </a:rPr>
                        <a:t>If it's built right the first time, it is less expensive to fix it.</a:t>
                      </a: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Direct remediation is less expensive than adding a widget. </a:t>
                      </a:r>
                      <a:r>
                        <a:rPr lang="en-US" sz="1800" b="1" dirty="0">
                          <a:solidFill>
                            <a:srgbClr val="414042"/>
                          </a:solidFill>
                          <a:effectLst/>
                          <a:latin typeface="Roboto"/>
                          <a:ea typeface="Roboto"/>
                          <a:cs typeface="Times New Roman"/>
                        </a:rPr>
                        <a:t>Building it right the first time is even cheaper.</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graphicFrame>
        <p:nvGraphicFramePr>
          <p:cNvPr id="4" name="Table 3">
            <a:extLst>
              <a:ext uri="{FF2B5EF4-FFF2-40B4-BE49-F238E27FC236}">
                <a16:creationId xmlns:a16="http://schemas.microsoft.com/office/drawing/2014/main" id="{3CD91B6C-3934-2315-2D85-432C16772D5E}"/>
              </a:ext>
            </a:extLst>
          </p:cNvPr>
          <p:cNvGraphicFramePr>
            <a:graphicFrameLocks noGrp="1"/>
          </p:cNvGraphicFramePr>
          <p:nvPr>
            <p:extLst>
              <p:ext uri="{D42A27DB-BD31-4B8C-83A1-F6EECF244321}">
                <p14:modId xmlns:p14="http://schemas.microsoft.com/office/powerpoint/2010/main" val="2928358368"/>
              </p:ext>
            </p:extLst>
          </p:nvPr>
        </p:nvGraphicFramePr>
        <p:xfrm>
          <a:off x="1061357" y="2993571"/>
          <a:ext cx="10309517" cy="2569375"/>
        </p:xfrm>
        <a:graphic>
          <a:graphicData uri="http://schemas.openxmlformats.org/drawingml/2006/table">
            <a:tbl>
              <a:tblPr firstRow="1" bandRow="1">
                <a:tableStyleId>{2D5ABB26-0587-4C30-8999-92F81FD0307C}</a:tableStyleId>
              </a:tblPr>
              <a:tblGrid>
                <a:gridCol w="1669142">
                  <a:extLst>
                    <a:ext uri="{9D8B030D-6E8A-4147-A177-3AD203B41FA5}">
                      <a16:colId xmlns:a16="http://schemas.microsoft.com/office/drawing/2014/main" val="385875089"/>
                    </a:ext>
                  </a:extLst>
                </a:gridCol>
                <a:gridCol w="3619499">
                  <a:extLst>
                    <a:ext uri="{9D8B030D-6E8A-4147-A177-3AD203B41FA5}">
                      <a16:colId xmlns:a16="http://schemas.microsoft.com/office/drawing/2014/main" val="73066638"/>
                    </a:ext>
                  </a:extLst>
                </a:gridCol>
                <a:gridCol w="5020876">
                  <a:extLst>
                    <a:ext uri="{9D8B030D-6E8A-4147-A177-3AD203B41FA5}">
                      <a16:colId xmlns:a16="http://schemas.microsoft.com/office/drawing/2014/main" val="3618707546"/>
                    </a:ext>
                  </a:extLst>
                </a:gridCol>
              </a:tblGrid>
              <a:tr h="513875">
                <a:tc>
                  <a:txBody>
                    <a:bodyPr/>
                    <a:lstStyle/>
                    <a:p>
                      <a:pPr lvl="0">
                        <a:buNone/>
                      </a:pPr>
                      <a:endParaRPr lang="en-US" b="1" dirty="0">
                        <a:solidFill>
                          <a:srgbClr val="414042"/>
                        </a:solidFill>
                        <a:latin typeface="Roboto"/>
                      </a:endParaRPr>
                    </a:p>
                  </a:txBody>
                  <a:tcPr/>
                </a:tc>
                <a:tc>
                  <a:txBody>
                    <a:bodyPr/>
                    <a:lstStyle/>
                    <a:p>
                      <a:r>
                        <a:rPr lang="en-US" b="1" dirty="0">
                          <a:solidFill>
                            <a:srgbClr val="414042"/>
                          </a:solidFill>
                          <a:latin typeface="Roboto"/>
                        </a:rPr>
                        <a:t>Widget (such as an overlay)</a:t>
                      </a:r>
                      <a:endParaRPr lang="en-US" dirty="0">
                        <a:solidFill>
                          <a:srgbClr val="414042"/>
                        </a:solidFill>
                        <a:latin typeface="Roboto"/>
                      </a:endParaRPr>
                    </a:p>
                  </a:txBody>
                  <a:tcPr>
                    <a:solidFill>
                      <a:schemeClr val="bg2"/>
                    </a:solidFill>
                  </a:tcPr>
                </a:tc>
                <a:tc>
                  <a:txBody>
                    <a:bodyPr/>
                    <a:lstStyle/>
                    <a:p>
                      <a:pPr lvl="0" algn="l">
                        <a:lnSpc>
                          <a:spcPct val="100000"/>
                        </a:lnSpc>
                        <a:spcBef>
                          <a:spcPts val="0"/>
                        </a:spcBef>
                        <a:spcAft>
                          <a:spcPts val="0"/>
                        </a:spcAft>
                        <a:buNone/>
                      </a:pPr>
                      <a:r>
                        <a:rPr lang="en-US" sz="1900" b="1" i="0" u="none" strike="noStrike" noProof="0" dirty="0">
                          <a:solidFill>
                            <a:srgbClr val="414042"/>
                          </a:solidFill>
                        </a:rPr>
                        <a:t>Direct remediation</a:t>
                      </a:r>
                      <a:endParaRPr lang="en-US" sz="1900" b="0" i="0" u="none" strike="noStrike" noProof="0" dirty="0">
                        <a:solidFill>
                          <a:srgbClr val="000000"/>
                        </a:solidFill>
                      </a:endParaRPr>
                    </a:p>
                  </a:txBody>
                  <a:tcPr>
                    <a:solidFill>
                      <a:schemeClr val="bg2">
                        <a:lumMod val="90000"/>
                      </a:schemeClr>
                    </a:solidFill>
                  </a:tcPr>
                </a:tc>
                <a:extLst>
                  <a:ext uri="{0D108BD9-81ED-4DB2-BD59-A6C34878D82A}">
                    <a16:rowId xmlns:a16="http://schemas.microsoft.com/office/drawing/2014/main" val="3087804866"/>
                  </a:ext>
                </a:extLst>
              </a:tr>
              <a:tr h="513875">
                <a:tc>
                  <a:txBody>
                    <a:bodyPr/>
                    <a:lstStyle/>
                    <a:p>
                      <a:pPr lvl="0">
                        <a:buNone/>
                      </a:pPr>
                      <a:r>
                        <a:rPr lang="en-US" dirty="0">
                          <a:solidFill>
                            <a:srgbClr val="414042"/>
                          </a:solidFill>
                          <a:latin typeface="Roboto"/>
                        </a:rPr>
                        <a:t>Minimum</a:t>
                      </a:r>
                    </a:p>
                  </a:txBody>
                  <a:tcPr/>
                </a:tc>
                <a:tc>
                  <a:txBody>
                    <a:bodyPr/>
                    <a:lstStyle/>
                    <a:p>
                      <a:r>
                        <a:rPr lang="en-US" dirty="0">
                          <a:solidFill>
                            <a:srgbClr val="414042"/>
                          </a:solidFill>
                          <a:latin typeface="Roboto"/>
                        </a:rPr>
                        <a:t>$3,348</a:t>
                      </a:r>
                    </a:p>
                  </a:txBody>
                  <a:tcPr>
                    <a:solidFill>
                      <a:schemeClr val="bg2"/>
                    </a:solidFill>
                  </a:tcPr>
                </a:tc>
                <a:tc>
                  <a:txBody>
                    <a:bodyPr/>
                    <a:lstStyle/>
                    <a:p>
                      <a:r>
                        <a:rPr lang="en-US" dirty="0">
                          <a:solidFill>
                            <a:srgbClr val="414042"/>
                          </a:solidFill>
                          <a:latin typeface="Roboto"/>
                        </a:rPr>
                        <a:t>$5,418</a:t>
                      </a:r>
                    </a:p>
                  </a:txBody>
                  <a:tcPr>
                    <a:solidFill>
                      <a:schemeClr val="bg2">
                        <a:lumMod val="90000"/>
                      </a:schemeClr>
                    </a:solidFill>
                  </a:tcPr>
                </a:tc>
                <a:extLst>
                  <a:ext uri="{0D108BD9-81ED-4DB2-BD59-A6C34878D82A}">
                    <a16:rowId xmlns:a16="http://schemas.microsoft.com/office/drawing/2014/main" val="4270986004"/>
                  </a:ext>
                </a:extLst>
              </a:tr>
              <a:tr h="513875">
                <a:tc>
                  <a:txBody>
                    <a:bodyPr/>
                    <a:lstStyle/>
                    <a:p>
                      <a:pPr lvl="0">
                        <a:buNone/>
                      </a:pPr>
                      <a:r>
                        <a:rPr lang="en-US" dirty="0">
                          <a:solidFill>
                            <a:srgbClr val="414042"/>
                          </a:solidFill>
                          <a:latin typeface="Roboto"/>
                        </a:rPr>
                        <a:t>Maximum</a:t>
                      </a:r>
                    </a:p>
                  </a:txBody>
                  <a:tcPr/>
                </a:tc>
                <a:tc>
                  <a:txBody>
                    <a:bodyPr/>
                    <a:lstStyle/>
                    <a:p>
                      <a:r>
                        <a:rPr lang="en-US" dirty="0">
                          <a:solidFill>
                            <a:srgbClr val="414042"/>
                          </a:solidFill>
                          <a:latin typeface="Roboto"/>
                        </a:rPr>
                        <a:t>$43,080</a:t>
                      </a:r>
                    </a:p>
                  </a:txBody>
                  <a:tcPr>
                    <a:solidFill>
                      <a:schemeClr val="bg2"/>
                    </a:solidFill>
                  </a:tcPr>
                </a:tc>
                <a:tc>
                  <a:txBody>
                    <a:bodyPr/>
                    <a:lstStyle/>
                    <a:p>
                      <a:r>
                        <a:rPr lang="en-US" dirty="0">
                          <a:solidFill>
                            <a:srgbClr val="414042"/>
                          </a:solidFill>
                          <a:latin typeface="Roboto"/>
                        </a:rPr>
                        <a:t>$58,464</a:t>
                      </a:r>
                    </a:p>
                  </a:txBody>
                  <a:tcPr>
                    <a:solidFill>
                      <a:schemeClr val="bg2">
                        <a:lumMod val="90000"/>
                      </a:schemeClr>
                    </a:solidFill>
                  </a:tcPr>
                </a:tc>
                <a:extLst>
                  <a:ext uri="{0D108BD9-81ED-4DB2-BD59-A6C34878D82A}">
                    <a16:rowId xmlns:a16="http://schemas.microsoft.com/office/drawing/2014/main" val="917699605"/>
                  </a:ext>
                </a:extLst>
              </a:tr>
              <a:tr h="513875">
                <a:tc>
                  <a:txBody>
                    <a:bodyPr/>
                    <a:lstStyle/>
                    <a:p>
                      <a:pPr lvl="0">
                        <a:buNone/>
                      </a:pPr>
                      <a:r>
                        <a:rPr lang="en-US" dirty="0">
                          <a:solidFill>
                            <a:srgbClr val="414042"/>
                          </a:solidFill>
                          <a:latin typeface="Roboto"/>
                        </a:rPr>
                        <a:t>Median</a:t>
                      </a:r>
                      <a:endParaRPr lang="en-US" dirty="0"/>
                    </a:p>
                  </a:txBody>
                  <a:tcPr/>
                </a:tc>
                <a:tc>
                  <a:txBody>
                    <a:bodyPr/>
                    <a:lstStyle/>
                    <a:p>
                      <a:r>
                        <a:rPr lang="en-US" dirty="0">
                          <a:solidFill>
                            <a:srgbClr val="414042"/>
                          </a:solidFill>
                          <a:latin typeface="Roboto"/>
                        </a:rPr>
                        <a:t>$12,444</a:t>
                      </a:r>
                    </a:p>
                  </a:txBody>
                  <a:tcPr>
                    <a:solidFill>
                      <a:schemeClr val="bg2"/>
                    </a:solidFill>
                  </a:tcPr>
                </a:tc>
                <a:tc>
                  <a:txBody>
                    <a:bodyPr/>
                    <a:lstStyle/>
                    <a:p>
                      <a:r>
                        <a:rPr lang="en-US" dirty="0">
                          <a:solidFill>
                            <a:srgbClr val="414042"/>
                          </a:solidFill>
                          <a:latin typeface="Roboto"/>
                        </a:rPr>
                        <a:t>$8,851</a:t>
                      </a:r>
                    </a:p>
                  </a:txBody>
                  <a:tcPr>
                    <a:solidFill>
                      <a:schemeClr val="bg2">
                        <a:lumMod val="90000"/>
                      </a:schemeClr>
                    </a:solidFill>
                  </a:tcPr>
                </a:tc>
                <a:extLst>
                  <a:ext uri="{0D108BD9-81ED-4DB2-BD59-A6C34878D82A}">
                    <a16:rowId xmlns:a16="http://schemas.microsoft.com/office/drawing/2014/main" val="3340915054"/>
                  </a:ext>
                </a:extLst>
              </a:tr>
              <a:tr h="513875">
                <a:tc>
                  <a:txBody>
                    <a:bodyPr/>
                    <a:lstStyle/>
                    <a:p>
                      <a:pPr lvl="0">
                        <a:buNone/>
                      </a:pPr>
                      <a:r>
                        <a:rPr lang="en-US" dirty="0">
                          <a:solidFill>
                            <a:srgbClr val="414042"/>
                          </a:solidFill>
                          <a:latin typeface="Roboto"/>
                        </a:rPr>
                        <a:t>Average</a:t>
                      </a:r>
                    </a:p>
                  </a:txBody>
                  <a:tcPr/>
                </a:tc>
                <a:tc>
                  <a:txBody>
                    <a:bodyPr/>
                    <a:lstStyle/>
                    <a:p>
                      <a:r>
                        <a:rPr lang="en-US" dirty="0">
                          <a:solidFill>
                            <a:srgbClr val="414042"/>
                          </a:solidFill>
                          <a:latin typeface="Roboto"/>
                        </a:rPr>
                        <a:t>$16,342</a:t>
                      </a:r>
                    </a:p>
                  </a:txBody>
                  <a:tcPr>
                    <a:solidFill>
                      <a:schemeClr val="bg2"/>
                    </a:solidFill>
                  </a:tcPr>
                </a:tc>
                <a:tc>
                  <a:txBody>
                    <a:bodyPr/>
                    <a:lstStyle/>
                    <a:p>
                      <a:r>
                        <a:rPr lang="en-US" dirty="0">
                          <a:solidFill>
                            <a:srgbClr val="414042"/>
                          </a:solidFill>
                          <a:latin typeface="Roboto"/>
                        </a:rPr>
                        <a:t>$14,034</a:t>
                      </a:r>
                    </a:p>
                  </a:txBody>
                  <a:tcPr>
                    <a:solidFill>
                      <a:schemeClr val="bg2">
                        <a:lumMod val="90000"/>
                      </a:schemeClr>
                    </a:solidFill>
                  </a:tcPr>
                </a:tc>
                <a:extLst>
                  <a:ext uri="{0D108BD9-81ED-4DB2-BD59-A6C34878D82A}">
                    <a16:rowId xmlns:a16="http://schemas.microsoft.com/office/drawing/2014/main" val="386544433"/>
                  </a:ext>
                </a:extLst>
              </a:tr>
            </a:tbl>
          </a:graphicData>
        </a:graphic>
      </p:graphicFrame>
      <p:graphicFrame>
        <p:nvGraphicFramePr>
          <p:cNvPr id="5" name="Table 4">
            <a:extLst>
              <a:ext uri="{FF2B5EF4-FFF2-40B4-BE49-F238E27FC236}">
                <a16:creationId xmlns:a16="http://schemas.microsoft.com/office/drawing/2014/main" id="{7CBB0F98-3820-7E4B-9BD5-894BF369A7D1}"/>
              </a:ext>
            </a:extLst>
          </p:cNvPr>
          <p:cNvGraphicFramePr>
            <a:graphicFrameLocks noGrp="1"/>
          </p:cNvGraphicFramePr>
          <p:nvPr>
            <p:extLst>
              <p:ext uri="{D42A27DB-BD31-4B8C-83A1-F6EECF244321}">
                <p14:modId xmlns:p14="http://schemas.microsoft.com/office/powerpoint/2010/main" val="950476578"/>
              </p:ext>
            </p:extLst>
          </p:nvPr>
        </p:nvGraphicFramePr>
        <p:xfrm>
          <a:off x="623444" y="6010719"/>
          <a:ext cx="10893777" cy="750328"/>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70869">
                <a:tc>
                  <a:txBody>
                    <a:bodyPr/>
                    <a:lstStyle/>
                    <a:p>
                      <a:pPr lvl="0">
                        <a:buNone/>
                      </a:pPr>
                      <a:r>
                        <a:rPr lang="en-US" sz="1100" dirty="0">
                          <a:latin typeface="Roboto"/>
                        </a:rPr>
                        <a:t>Source: Afixit.com. Based on annual cost from 13 accessibility overlay widgets of publicly displayed pricing compared to </a:t>
                      </a:r>
                      <a:r>
                        <a:rPr lang="en-US" sz="1100" dirty="0" err="1">
                          <a:latin typeface="Roboto"/>
                        </a:rPr>
                        <a:t>Afixit's</a:t>
                      </a:r>
                      <a:r>
                        <a:rPr lang="en-US" sz="1100" dirty="0">
                          <a:latin typeface="Roboto"/>
                        </a:rPr>
                        <a:t> direct remediation services.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491248">
                <a:tc>
                  <a:txBody>
                    <a:bodyPr/>
                    <a:lstStyle/>
                    <a:p>
                      <a:pPr marL="0" marR="0" lvl="0" indent="0" algn="l">
                        <a:lnSpc>
                          <a:spcPct val="100000"/>
                        </a:lnSpc>
                        <a:spcBef>
                          <a:spcPts val="1200"/>
                        </a:spcBef>
                        <a:spcAft>
                          <a:spcPts val="600"/>
                        </a:spcAft>
                        <a:buClr>
                          <a:srgbClr val="920075"/>
                        </a:buClr>
                        <a:buNone/>
                      </a:pPr>
                      <a:endParaRPr lang="en-US" sz="11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Tree>
    <p:extLst>
      <p:ext uri="{BB962C8B-B14F-4D97-AF65-F5344CB8AC3E}">
        <p14:creationId xmlns:p14="http://schemas.microsoft.com/office/powerpoint/2010/main" val="417089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How accessibility benefits you</a:t>
            </a:r>
            <a:endParaRPr lang="en-US" dirty="0"/>
          </a:p>
          <a:p>
            <a:endParaRPr lang="en-US">
              <a:cs typeface="Roboto"/>
            </a:endParaRPr>
          </a:p>
        </p:txBody>
      </p:sp>
      <p:graphicFrame>
        <p:nvGraphicFramePr>
          <p:cNvPr id="3" name="Table 2">
            <a:extLst>
              <a:ext uri="{FF2B5EF4-FFF2-40B4-BE49-F238E27FC236}">
                <a16:creationId xmlns:a16="http://schemas.microsoft.com/office/drawing/2014/main" id="{93B6E4D0-4F54-70A2-7B9C-DD895066B569}"/>
              </a:ext>
            </a:extLst>
          </p:cNvPr>
          <p:cNvGraphicFramePr>
            <a:graphicFrameLocks noGrp="1"/>
          </p:cNvGraphicFramePr>
          <p:nvPr>
            <p:extLst>
              <p:ext uri="{D42A27DB-BD31-4B8C-83A1-F6EECF244321}">
                <p14:modId xmlns:p14="http://schemas.microsoft.com/office/powerpoint/2010/main" val="1242298031"/>
              </p:ext>
            </p:extLst>
          </p:nvPr>
        </p:nvGraphicFramePr>
        <p:xfrm>
          <a:off x="768588" y="1493148"/>
          <a:ext cx="10893777" cy="246888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70869">
                <a:tc>
                  <a:txBody>
                    <a:bodyPr/>
                    <a:lstStyle/>
                    <a:p>
                      <a:pPr lvl="0">
                        <a:buNone/>
                      </a:pP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491248">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assists our citizens and helps us in providing our civic duty </a:t>
                      </a:r>
                      <a:r>
                        <a:rPr lang="en-US" sz="1800" b="0" dirty="0">
                          <a:solidFill>
                            <a:srgbClr val="414042"/>
                          </a:solidFill>
                          <a:effectLst/>
                          <a:latin typeface="Roboto"/>
                          <a:ea typeface="Roboto"/>
                          <a:cs typeface="Times New Roman"/>
                        </a:rPr>
                        <a:t>in making web technology available to all citizens, regardless of how, when, and where they access our information. Knowledge is power!</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protects our agencies from expensive lawsuits and negative public relations </a:t>
                      </a:r>
                      <a:r>
                        <a:rPr lang="en-US" sz="1800" b="0" dirty="0">
                          <a:solidFill>
                            <a:srgbClr val="414042"/>
                          </a:solidFill>
                          <a:effectLst/>
                          <a:latin typeface="Roboto"/>
                          <a:ea typeface="Roboto"/>
                          <a:cs typeface="Times New Roman"/>
                        </a:rPr>
                        <a:t>by abiding by applicable state and federal regulations.</a:t>
                      </a:r>
                    </a:p>
                    <a:p>
                      <a:pPr marL="285750" marR="0" lvl="0" indent="-285750" algn="l">
                        <a:lnSpc>
                          <a:spcPct val="100000"/>
                        </a:lnSpc>
                        <a:spcBef>
                          <a:spcPts val="1200"/>
                        </a:spcBef>
                        <a:spcAft>
                          <a:spcPts val="600"/>
                        </a:spcAft>
                        <a:buClr>
                          <a:srgbClr val="920075"/>
                        </a:buClr>
                        <a:buFont typeface="Arial"/>
                        <a:buChar char="•"/>
                      </a:pPr>
                      <a:endParaRPr lang="en-US" sz="18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7" name="TextBox 6">
            <a:extLst>
              <a:ext uri="{FF2B5EF4-FFF2-40B4-BE49-F238E27FC236}">
                <a16:creationId xmlns:a16="http://schemas.microsoft.com/office/drawing/2014/main" id="{8F5E7DB8-953B-CE50-21D2-E53CFA354F94}"/>
              </a:ext>
            </a:extLst>
          </p:cNvPr>
          <p:cNvSpPr txBox="1"/>
          <p:nvPr/>
        </p:nvSpPr>
        <p:spPr>
          <a:xfrm>
            <a:off x="996043" y="3817257"/>
            <a:ext cx="1055369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800" b="1" dirty="0">
                <a:solidFill>
                  <a:srgbClr val="414042"/>
                </a:solidFill>
                <a:latin typeface="Roboto"/>
              </a:rPr>
              <a:t>Finally, accessibility is just the correct and empathetic thing to do!</a:t>
            </a:r>
            <a:endParaRPr lang="en-US" sz="3800" dirty="0">
              <a:latin typeface="Roboto"/>
              <a:ea typeface="Roboto"/>
              <a:cs typeface="Roboto"/>
            </a:endParaRPr>
          </a:p>
        </p:txBody>
      </p:sp>
    </p:spTree>
    <p:extLst>
      <p:ext uri="{BB962C8B-B14F-4D97-AF65-F5344CB8AC3E}">
        <p14:creationId xmlns:p14="http://schemas.microsoft.com/office/powerpoint/2010/main" val="330758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The Rising</a:t>
            </a:r>
            <a:br>
              <a:rPr lang="en-US" sz="7200" dirty="0">
                <a:solidFill>
                  <a:srgbClr val="005E6E"/>
                </a:solidFill>
                <a:latin typeface="Rajdhani"/>
                <a:ea typeface="Roboto"/>
              </a:rPr>
            </a:br>
            <a:r>
              <a:rPr lang="en-US" sz="7200" dirty="0">
                <a:solidFill>
                  <a:srgbClr val="005E6E"/>
                </a:solidFill>
                <a:latin typeface="Rajdhani"/>
                <a:ea typeface="Roboto"/>
              </a:rPr>
              <a:t>Trend of</a:t>
            </a:r>
            <a:br>
              <a:rPr lang="en-US" sz="7200" dirty="0">
                <a:solidFill>
                  <a:srgbClr val="005E6E"/>
                </a:solidFill>
                <a:latin typeface="Rajdhani"/>
                <a:ea typeface="Roboto"/>
              </a:rPr>
            </a:br>
            <a:r>
              <a:rPr lang="en-US" sz="7200" dirty="0">
                <a:solidFill>
                  <a:srgbClr val="005E6E"/>
                </a:solidFill>
                <a:latin typeface="Rajdhani"/>
                <a:ea typeface="Roboto"/>
              </a:rPr>
              <a:t>Accessibility</a:t>
            </a:r>
            <a:br>
              <a:rPr lang="en-US" sz="7200" dirty="0">
                <a:solidFill>
                  <a:srgbClr val="005E6E"/>
                </a:solidFill>
                <a:latin typeface="Rajdhani"/>
                <a:ea typeface="Roboto"/>
              </a:rPr>
            </a:br>
            <a:r>
              <a:rPr lang="en-US" sz="7200" dirty="0">
                <a:solidFill>
                  <a:srgbClr val="005E6E"/>
                </a:solidFill>
                <a:latin typeface="Rajdhani"/>
                <a:ea typeface="Roboto"/>
              </a:rPr>
              <a:t>Lawsuits</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2153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Lawsuits are on the rise</a:t>
            </a:r>
            <a:endParaRPr lang="en-US" dirty="0"/>
          </a:p>
          <a:p>
            <a:endParaRPr lang="en-US">
              <a:cs typeface="Roboto"/>
            </a:endParaRPr>
          </a:p>
        </p:txBody>
      </p:sp>
      <p:pic>
        <p:nvPicPr>
          <p:cNvPr id="6" name="Picture 5" descr="Bar graph over map showing rising ADA lawsuits from 132 in 2016 to 3862 in 2023. From ecomback.com">
            <a:extLst>
              <a:ext uri="{FF2B5EF4-FFF2-40B4-BE49-F238E27FC236}">
                <a16:creationId xmlns:a16="http://schemas.microsoft.com/office/drawing/2014/main" id="{412B3EAC-6813-4A2F-E061-9ED4B4C72A94}"/>
              </a:ext>
            </a:extLst>
          </p:cNvPr>
          <p:cNvPicPr>
            <a:picLocks noChangeAspect="1"/>
          </p:cNvPicPr>
          <p:nvPr/>
        </p:nvPicPr>
        <p:blipFill>
          <a:blip r:embed="rId3"/>
          <a:stretch>
            <a:fillRect/>
          </a:stretch>
        </p:blipFill>
        <p:spPr>
          <a:xfrm>
            <a:off x="1187940" y="811494"/>
            <a:ext cx="9111339" cy="4576984"/>
          </a:xfrm>
          <a:prstGeom prst="rect">
            <a:avLst/>
          </a:prstGeom>
        </p:spPr>
      </p:pic>
      <p:graphicFrame>
        <p:nvGraphicFramePr>
          <p:cNvPr id="8" name="Table 7">
            <a:extLst>
              <a:ext uri="{FF2B5EF4-FFF2-40B4-BE49-F238E27FC236}">
                <a16:creationId xmlns:a16="http://schemas.microsoft.com/office/drawing/2014/main" id="{61E19AD6-E747-E70A-47E4-39FEF12426A1}"/>
              </a:ext>
            </a:extLst>
          </p:cNvPr>
          <p:cNvGraphicFramePr>
            <a:graphicFrameLocks noGrp="1"/>
          </p:cNvGraphicFramePr>
          <p:nvPr>
            <p:extLst>
              <p:ext uri="{D42A27DB-BD31-4B8C-83A1-F6EECF244321}">
                <p14:modId xmlns:p14="http://schemas.microsoft.com/office/powerpoint/2010/main" val="469984203"/>
              </p:ext>
            </p:extLst>
          </p:nvPr>
        </p:nvGraphicFramePr>
        <p:xfrm>
          <a:off x="623444" y="6010719"/>
          <a:ext cx="10893777" cy="750328"/>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70869">
                <a:tc>
                  <a:txBody>
                    <a:bodyPr/>
                    <a:lstStyle/>
                    <a:p>
                      <a:pPr lvl="0">
                        <a:buNone/>
                      </a:pPr>
                      <a:r>
                        <a:rPr lang="en-US" sz="1100" dirty="0">
                          <a:latin typeface="Roboto"/>
                        </a:rPr>
                        <a:t>Source: ecomback.com. The decrease does not equal a lack of digital accessibility lawsuits, but rather, ADA Title II filings as litigation has begun shifting to a state level.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491248">
                <a:tc>
                  <a:txBody>
                    <a:bodyPr/>
                    <a:lstStyle/>
                    <a:p>
                      <a:pPr marL="0" marR="0" lvl="0" indent="0" algn="l">
                        <a:lnSpc>
                          <a:spcPct val="100000"/>
                        </a:lnSpc>
                        <a:spcBef>
                          <a:spcPts val="1200"/>
                        </a:spcBef>
                        <a:spcAft>
                          <a:spcPts val="600"/>
                        </a:spcAft>
                        <a:buClr>
                          <a:srgbClr val="920075"/>
                        </a:buClr>
                        <a:buNone/>
                      </a:pPr>
                      <a:endParaRPr lang="en-US" sz="11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graphicFrame>
        <p:nvGraphicFramePr>
          <p:cNvPr id="11" name="Table 10">
            <a:extLst>
              <a:ext uri="{FF2B5EF4-FFF2-40B4-BE49-F238E27FC236}">
                <a16:creationId xmlns:a16="http://schemas.microsoft.com/office/drawing/2014/main" id="{4ECD794B-4C22-6EC0-243C-2BD23EF8D35A}"/>
              </a:ext>
            </a:extLst>
          </p:cNvPr>
          <p:cNvGraphicFramePr>
            <a:graphicFrameLocks noGrp="1"/>
          </p:cNvGraphicFramePr>
          <p:nvPr>
            <p:extLst>
              <p:ext uri="{D42A27DB-BD31-4B8C-83A1-F6EECF244321}">
                <p14:modId xmlns:p14="http://schemas.microsoft.com/office/powerpoint/2010/main" val="3806034539"/>
              </p:ext>
            </p:extLst>
          </p:nvPr>
        </p:nvGraphicFramePr>
        <p:xfrm>
          <a:off x="1188665" y="5156610"/>
          <a:ext cx="10893777" cy="879686"/>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240700">
                <a:tc>
                  <a:txBody>
                    <a:bodyPr/>
                    <a:lstStyle/>
                    <a:p>
                      <a:pPr lvl="0">
                        <a:buNone/>
                      </a:pP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513926">
                <a:tc>
                  <a:txBody>
                    <a:bodyPr/>
                    <a:lstStyle/>
                    <a:p>
                      <a:pPr marL="0" marR="0" lvl="0" indent="0" algn="l">
                        <a:lnSpc>
                          <a:spcPct val="100000"/>
                        </a:lnSpc>
                        <a:spcBef>
                          <a:spcPts val="1200"/>
                        </a:spcBef>
                        <a:spcAft>
                          <a:spcPts val="600"/>
                        </a:spcAft>
                        <a:buClr>
                          <a:srgbClr val="920075"/>
                        </a:buClr>
                        <a:buNone/>
                      </a:pPr>
                      <a:r>
                        <a:rPr lang="en-US" sz="1800" b="1" dirty="0">
                          <a:solidFill>
                            <a:srgbClr val="414042"/>
                          </a:solidFill>
                          <a:effectLst/>
                          <a:latin typeface="Roboto"/>
                          <a:ea typeface="Roboto"/>
                          <a:cs typeface="Times New Roman"/>
                        </a:rPr>
                        <a:t>Number of ADA Title II lawsuits from 2016-2023</a:t>
                      </a:r>
                      <a:endParaRPr lang="en-US" dirty="0"/>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Tree>
    <p:extLst>
      <p:ext uri="{BB962C8B-B14F-4D97-AF65-F5344CB8AC3E}">
        <p14:creationId xmlns:p14="http://schemas.microsoft.com/office/powerpoint/2010/main" val="390328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435773443"/>
              </p:ext>
            </p:extLst>
          </p:nvPr>
        </p:nvGraphicFramePr>
        <p:xfrm>
          <a:off x="6364885" y="868084"/>
          <a:ext cx="5276759" cy="9128760"/>
        </p:xfrm>
        <a:graphic>
          <a:graphicData uri="http://schemas.openxmlformats.org/drawingml/2006/table">
            <a:tbl>
              <a:tblPr firstRow="1" bandRow="1"/>
              <a:tblGrid>
                <a:gridCol w="5276759">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Clr>
                          <a:srgbClr val="920075"/>
                        </a:buClr>
                        <a:buNone/>
                      </a:pPr>
                      <a:r>
                        <a:rPr lang="en-US" sz="2400" b="1" i="0" u="none" strike="noStrike" noProof="0" dirty="0">
                          <a:solidFill>
                            <a:srgbClr val="595959"/>
                          </a:solidFill>
                          <a:effectLst/>
                          <a:latin typeface="Roboto"/>
                        </a:rPr>
                        <a:t>"Lawsuits over disabled Americans' access to websites have surged"</a:t>
                      </a:r>
                      <a:endParaRPr lang="en-US" dirty="0"/>
                    </a:p>
                    <a:p>
                      <a:pPr marL="0" marR="0" lvl="0" indent="0" algn="l">
                        <a:lnSpc>
                          <a:spcPct val="100000"/>
                        </a:lnSpc>
                        <a:spcBef>
                          <a:spcPts val="1200"/>
                        </a:spcBef>
                        <a:spcAft>
                          <a:spcPts val="600"/>
                        </a:spcAft>
                        <a:buNone/>
                      </a:pPr>
                      <a:r>
                        <a:rPr lang="en-US" sz="2000" b="0" i="0" u="none" strike="noStrike" noProof="0" dirty="0">
                          <a:solidFill>
                            <a:srgbClr val="595959"/>
                          </a:solidFill>
                          <a:effectLst/>
                          <a:latin typeface="Roboto"/>
                        </a:rPr>
                        <a:t>They aren't making sites easier to use, but some people are profiting. </a:t>
                      </a:r>
                      <a:r>
                        <a:rPr lang="en-US" sz="1800" b="0" i="1" u="none" strike="noStrike" noProof="0" dirty="0">
                          <a:solidFill>
                            <a:srgbClr val="595959"/>
                          </a:solidFill>
                          <a:effectLst/>
                          <a:latin typeface="Roboto"/>
                        </a:rPr>
                        <a:t>- The Economist</a:t>
                      </a:r>
                    </a:p>
                    <a:p>
                      <a:pPr marL="0" marR="0" lvl="0" indent="0" algn="l">
                        <a:lnSpc>
                          <a:spcPct val="100000"/>
                        </a:lnSpc>
                        <a:spcBef>
                          <a:spcPts val="1200"/>
                        </a:spcBef>
                        <a:spcAft>
                          <a:spcPts val="600"/>
                        </a:spcAft>
                        <a:buNone/>
                      </a:pPr>
                      <a:r>
                        <a:rPr lang="en-US" sz="2300" b="1" i="0" u="none" strike="noStrike" noProof="0" dirty="0">
                          <a:solidFill>
                            <a:srgbClr val="595959"/>
                          </a:solidFill>
                          <a:effectLst/>
                          <a:latin typeface="Roboto"/>
                        </a:rPr>
                        <a:t>"Website Accessibility Lawsuits Rising Exponentially in 2023 According to Latest Data"</a:t>
                      </a:r>
                    </a:p>
                    <a:p>
                      <a:pPr marL="0" marR="0" lvl="0" indent="0" algn="l">
                        <a:lnSpc>
                          <a:spcPct val="100000"/>
                        </a:lnSpc>
                        <a:spcBef>
                          <a:spcPts val="1200"/>
                        </a:spcBef>
                        <a:spcAft>
                          <a:spcPts val="600"/>
                        </a:spcAft>
                        <a:buNone/>
                      </a:pPr>
                      <a:r>
                        <a:rPr lang="en-US" sz="2000" b="0" i="0" u="none" strike="noStrike" noProof="0" dirty="0">
                          <a:solidFill>
                            <a:srgbClr val="595959"/>
                          </a:solidFill>
                          <a:effectLst/>
                          <a:latin typeface="Roboto"/>
                        </a:rPr>
                        <a:t>Lawsuits against website owners alleged to have breached the Americans with Disabilities Act have increased rapidly during the first half of 2023 across virtually every metric conceivable. </a:t>
                      </a:r>
                      <a:r>
                        <a:rPr lang="en-US" sz="1800" b="0" i="1" u="none" strike="noStrike" noProof="0" dirty="0">
                          <a:solidFill>
                            <a:srgbClr val="595959"/>
                          </a:solidFill>
                          <a:effectLst/>
                          <a:latin typeface="Roboto"/>
                        </a:rPr>
                        <a:t>- Forbes</a:t>
                      </a:r>
                      <a:endParaRPr lang="en-US" dirty="0">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endParaRPr lang="en-US" sz="2600" dirty="0">
              <a:cs typeface="Roboto"/>
            </a:endParaRPr>
          </a:p>
          <a:p>
            <a:endParaRPr lang="en-US">
              <a:cs typeface="Roboto"/>
            </a:endParaRPr>
          </a:p>
        </p:txBody>
      </p:sp>
      <p:sp>
        <p:nvSpPr>
          <p:cNvPr id="4" name="Text Placeholder 1">
            <a:extLst>
              <a:ext uri="{FF2B5EF4-FFF2-40B4-BE49-F238E27FC236}">
                <a16:creationId xmlns:a16="http://schemas.microsoft.com/office/drawing/2014/main" id="{B93BA581-E3B6-2C93-7E07-2CAB9B9A450B}"/>
              </a:ext>
            </a:extLst>
          </p:cNvPr>
          <p:cNvSpPr txBox="1">
            <a:spLocks/>
          </p:cNvSpPr>
          <p:nvPr/>
        </p:nvSpPr>
        <p:spPr>
          <a:xfrm>
            <a:off x="618226" y="380538"/>
            <a:ext cx="7786687" cy="52322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920075"/>
              </a:buClr>
              <a:buFont typeface="Arial" panose="020B0604020202020204" pitchFamily="34" charset="0"/>
              <a:buNone/>
              <a:defRPr sz="2800" b="1" i="0" kern="1200">
                <a:solidFill>
                  <a:srgbClr val="105A7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Roboto"/>
                <a:ea typeface="Roboto"/>
                <a:cs typeface="Roboto"/>
              </a:rPr>
              <a:t>How this happens</a:t>
            </a:r>
            <a:endParaRPr lang="en-US" dirty="0"/>
          </a:p>
          <a:p>
            <a:endParaRPr lang="en-US">
              <a:cs typeface="Roboto"/>
            </a:endParaRPr>
          </a:p>
        </p:txBody>
      </p:sp>
      <p:graphicFrame>
        <p:nvGraphicFramePr>
          <p:cNvPr id="5" name="Table 4">
            <a:extLst>
              <a:ext uri="{FF2B5EF4-FFF2-40B4-BE49-F238E27FC236}">
                <a16:creationId xmlns:a16="http://schemas.microsoft.com/office/drawing/2014/main" id="{59B87016-41D5-C01D-3FD2-02E4702ADE6E}"/>
              </a:ext>
            </a:extLst>
          </p:cNvPr>
          <p:cNvGraphicFramePr>
            <a:graphicFrameLocks noGrp="1"/>
          </p:cNvGraphicFramePr>
          <p:nvPr>
            <p:extLst>
              <p:ext uri="{D42A27DB-BD31-4B8C-83A1-F6EECF244321}">
                <p14:modId xmlns:p14="http://schemas.microsoft.com/office/powerpoint/2010/main" val="4045171254"/>
              </p:ext>
            </p:extLst>
          </p:nvPr>
        </p:nvGraphicFramePr>
        <p:xfrm>
          <a:off x="845269" y="868084"/>
          <a:ext cx="5276759" cy="8823960"/>
        </p:xfrm>
        <a:graphic>
          <a:graphicData uri="http://schemas.openxmlformats.org/drawingml/2006/table">
            <a:tbl>
              <a:tblPr firstRow="1" bandRow="1"/>
              <a:tblGrid>
                <a:gridCol w="5276759">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Clr>
                          <a:srgbClr val="920075"/>
                        </a:buClr>
                        <a:buNone/>
                      </a:pPr>
                      <a:r>
                        <a:rPr lang="en-US" sz="2400" b="1" i="0" u="none" strike="noStrike" noProof="0" dirty="0">
                          <a:solidFill>
                            <a:srgbClr val="595959"/>
                          </a:solidFill>
                          <a:effectLst/>
                          <a:latin typeface="Roboto"/>
                        </a:rPr>
                        <a:t>"The Law Firm Hitting Businesses With Thousands of Disability Suits"</a:t>
                      </a:r>
                      <a:endParaRPr lang="en-US" dirty="0"/>
                    </a:p>
                    <a:p>
                      <a:pPr marL="0" marR="0" lvl="0" indent="0" algn="l">
                        <a:lnSpc>
                          <a:spcPct val="100000"/>
                        </a:lnSpc>
                        <a:spcBef>
                          <a:spcPts val="1200"/>
                        </a:spcBef>
                        <a:spcAft>
                          <a:spcPts val="600"/>
                        </a:spcAft>
                        <a:buNone/>
                      </a:pPr>
                      <a:r>
                        <a:rPr lang="en-US" sz="2000" b="0" i="0" u="none" strike="noStrike" noProof="0" dirty="0">
                          <a:solidFill>
                            <a:srgbClr val="595959"/>
                          </a:solidFill>
                          <a:effectLst/>
                          <a:latin typeface="Roboto"/>
                        </a:rPr>
                        <a:t>Entrepreneurs face allegations that their websites aren't accessible to visually impaired people. </a:t>
                      </a:r>
                      <a:r>
                        <a:rPr lang="en-US" sz="1800" b="0" i="1" u="none" strike="noStrike" noProof="0" dirty="0">
                          <a:solidFill>
                            <a:srgbClr val="595959"/>
                          </a:solidFill>
                          <a:effectLst/>
                          <a:latin typeface="Roboto"/>
                        </a:rPr>
                        <a:t>- The Wall Street Journal</a:t>
                      </a:r>
                    </a:p>
                    <a:p>
                      <a:pPr marL="0" marR="0" lvl="0" indent="0" algn="l">
                        <a:lnSpc>
                          <a:spcPct val="100000"/>
                        </a:lnSpc>
                        <a:spcBef>
                          <a:spcPts val="1200"/>
                        </a:spcBef>
                        <a:spcAft>
                          <a:spcPts val="600"/>
                        </a:spcAft>
                        <a:buNone/>
                      </a:pPr>
                      <a:r>
                        <a:rPr lang="en-US" sz="2300" b="1" i="0" u="none" strike="noStrike" noProof="0" dirty="0">
                          <a:solidFill>
                            <a:srgbClr val="595959"/>
                          </a:solidFill>
                          <a:effectLst/>
                          <a:latin typeface="Roboto"/>
                        </a:rPr>
                        <a:t>"Maine businesses sued for their websites not being 'ADA accessible', paying $9,000-$23,000 in damages"</a:t>
                      </a:r>
                    </a:p>
                    <a:p>
                      <a:pPr marL="0" marR="0" lvl="0" indent="0" algn="l">
                        <a:lnSpc>
                          <a:spcPct val="100000"/>
                        </a:lnSpc>
                        <a:spcBef>
                          <a:spcPts val="1200"/>
                        </a:spcBef>
                        <a:spcAft>
                          <a:spcPts val="600"/>
                        </a:spcAft>
                        <a:buNone/>
                      </a:pPr>
                      <a:r>
                        <a:rPr lang="en-US" sz="2000" b="0" i="0" u="none" strike="noStrike" noProof="0" dirty="0">
                          <a:solidFill>
                            <a:srgbClr val="595959"/>
                          </a:solidFill>
                          <a:effectLst/>
                          <a:latin typeface="Roboto"/>
                        </a:rPr>
                        <a:t>Under the law, businesses open to the public must provide equal access to their goods and services. </a:t>
                      </a:r>
                      <a:r>
                        <a:rPr lang="en-US" sz="1800" b="0" i="1" u="none" strike="noStrike" noProof="0" dirty="0">
                          <a:solidFill>
                            <a:srgbClr val="595959"/>
                          </a:solidFill>
                          <a:effectLst/>
                          <a:latin typeface="Roboto"/>
                        </a:rPr>
                        <a:t>- WGME</a:t>
                      </a:r>
                      <a:endParaRPr lang="en-US" dirty="0">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174185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Am I safe?</a:t>
            </a:r>
            <a:endParaRPr lang="en-US" dirty="0"/>
          </a:p>
          <a:p>
            <a:endParaRPr lang="en-US">
              <a:cs typeface="Roboto"/>
            </a:endParaRPr>
          </a:p>
        </p:txBody>
      </p:sp>
      <p:sp>
        <p:nvSpPr>
          <p:cNvPr id="5" name="TextBox 4">
            <a:extLst>
              <a:ext uri="{FF2B5EF4-FFF2-40B4-BE49-F238E27FC236}">
                <a16:creationId xmlns:a16="http://schemas.microsoft.com/office/drawing/2014/main" id="{597E6B25-7125-BCBB-D4FD-36F410005834}"/>
              </a:ext>
            </a:extLst>
          </p:cNvPr>
          <p:cNvSpPr txBox="1"/>
          <p:nvPr/>
        </p:nvSpPr>
        <p:spPr>
          <a:xfrm>
            <a:off x="820197" y="1472642"/>
            <a:ext cx="1055369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800" b="1" dirty="0">
                <a:solidFill>
                  <a:srgbClr val="414042"/>
                </a:solidFill>
                <a:latin typeface="Roboto"/>
              </a:rPr>
              <a:t>In order for your agency to be protected, your application must follow the ADA, Section 508, </a:t>
            </a:r>
            <a:r>
              <a:rPr lang="en-US" sz="3800" b="1" i="1" dirty="0">
                <a:solidFill>
                  <a:srgbClr val="414042"/>
                </a:solidFill>
                <a:latin typeface="Roboto"/>
              </a:rPr>
              <a:t>and </a:t>
            </a:r>
            <a:r>
              <a:rPr lang="en-US" sz="3800" b="1" dirty="0">
                <a:solidFill>
                  <a:srgbClr val="414042"/>
                </a:solidFill>
                <a:latin typeface="Roboto"/>
              </a:rPr>
              <a:t>the Enterprise Architecture Standard.</a:t>
            </a:r>
            <a:endParaRPr lang="en-US" dirty="0"/>
          </a:p>
          <a:p>
            <a:pPr algn="ctr"/>
            <a:endParaRPr lang="en-US" sz="3800" b="1" dirty="0">
              <a:solidFill>
                <a:srgbClr val="414042"/>
              </a:solidFill>
              <a:latin typeface="Roboto"/>
              <a:ea typeface="Roboto"/>
              <a:cs typeface="Roboto"/>
            </a:endParaRPr>
          </a:p>
          <a:p>
            <a:pPr algn="ctr"/>
            <a:r>
              <a:rPr lang="en-US" sz="3800" b="1" dirty="0">
                <a:solidFill>
                  <a:srgbClr val="414042"/>
                </a:solidFill>
                <a:latin typeface="Roboto"/>
                <a:ea typeface="Roboto"/>
                <a:cs typeface="Roboto"/>
              </a:rPr>
              <a:t>By following the WCAG 2.1 AA standard, you stand the best chance of being protected! </a:t>
            </a:r>
            <a:endParaRPr lang="en-US" dirty="0"/>
          </a:p>
        </p:txBody>
      </p:sp>
    </p:spTree>
    <p:extLst>
      <p:ext uri="{BB962C8B-B14F-4D97-AF65-F5344CB8AC3E}">
        <p14:creationId xmlns:p14="http://schemas.microsoft.com/office/powerpoint/2010/main" val="81626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Applicable Laws &amp; Standards</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735" y="3875643"/>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(Let's go over them one by one)</a:t>
            </a:r>
            <a:endParaRPr lang="en-US" dirty="0">
              <a:cs typeface="Roboto" panose="02000000000000000000" pitchFamily="2" charset="0"/>
            </a:endParaRPr>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377972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ADA Title II</a:t>
            </a:r>
            <a:endParaRPr lang="en-US" sz="7200" dirty="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390076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213354764"/>
              </p:ext>
            </p:extLst>
          </p:nvPr>
        </p:nvGraphicFramePr>
        <p:xfrm>
          <a:off x="555061" y="713006"/>
          <a:ext cx="10893777" cy="882396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The Americans with Disabilities Act (ADA) </a:t>
                      </a:r>
                      <a:r>
                        <a:rPr lang="en-US" sz="1700" b="0" dirty="0">
                          <a:solidFill>
                            <a:srgbClr val="414042"/>
                          </a:solidFill>
                          <a:effectLst/>
                          <a:latin typeface="Roboto"/>
                          <a:ea typeface="Roboto"/>
                          <a:cs typeface="Times New Roman"/>
                        </a:rPr>
                        <a:t>is a broad civil rights law that prohibits discrimination against people with disabilities in services offering "public accommodation."</a:t>
                      </a:r>
                      <a:endParaRPr lang="en-US" sz="1700" b="0" i="0" u="none" strike="noStrike" noProof="0">
                        <a:solidFill>
                          <a:srgbClr val="2E2E2A"/>
                        </a:solidFill>
                        <a:effectLst/>
                      </a:endParaRPr>
                    </a:p>
                    <a:p>
                      <a:pPr marL="285750" marR="0" lvl="0"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Title II </a:t>
                      </a:r>
                      <a:r>
                        <a:rPr lang="en-US" sz="1700" b="0" dirty="0">
                          <a:solidFill>
                            <a:srgbClr val="414042"/>
                          </a:solidFill>
                          <a:effectLst/>
                          <a:latin typeface="Roboto"/>
                          <a:ea typeface="Roboto"/>
                          <a:cs typeface="Times New Roman"/>
                        </a:rPr>
                        <a:t>specifically calls out digital accessibility for governments by stating:</a:t>
                      </a:r>
                      <a:br>
                        <a:rPr lang="en-US" sz="1700" b="0" dirty="0">
                          <a:solidFill>
                            <a:srgbClr val="414042"/>
                          </a:solidFill>
                          <a:effectLst/>
                          <a:latin typeface="Roboto"/>
                          <a:ea typeface="Roboto"/>
                          <a:cs typeface="Times New Roman"/>
                        </a:rPr>
                      </a:br>
                      <a:br>
                        <a:rPr lang="en-US" sz="1700" b="0" dirty="0">
                          <a:solidFill>
                            <a:srgbClr val="414042"/>
                          </a:solidFill>
                          <a:effectLst/>
                          <a:latin typeface="Roboto"/>
                          <a:ea typeface="Roboto"/>
                          <a:cs typeface="Times New Roman"/>
                        </a:rPr>
                      </a:br>
                      <a:r>
                        <a:rPr lang="en-US" sz="1700" b="0" i="1" dirty="0">
                          <a:solidFill>
                            <a:srgbClr val="414042"/>
                          </a:solidFill>
                          <a:effectLst/>
                          <a:latin typeface="Roboto"/>
                          <a:ea typeface="Roboto"/>
                          <a:cs typeface="Times New Roman"/>
                        </a:rPr>
                        <a:t>"</a:t>
                      </a:r>
                      <a:r>
                        <a:rPr lang="en-US" sz="1700" b="0" i="1" u="none" strike="noStrike" noProof="0" dirty="0">
                          <a:solidFill>
                            <a:srgbClr val="2E2E2A"/>
                          </a:solidFill>
                          <a:effectLst/>
                          <a:latin typeface="Roboto"/>
                        </a:rPr>
                        <a:t>Title II of the ADA prohibits discrimination against people with disabilities in all services, programs, and activities of state and local governments. State and local governments must take steps to ensure that their communications with people with disabilities are as effective as their communications with others. </a:t>
                      </a:r>
                      <a:br>
                        <a:rPr lang="en-US" sz="1700" b="0" i="1" u="none" strike="noStrike" noProof="0" dirty="0">
                          <a:solidFill>
                            <a:srgbClr val="2E2E2A"/>
                          </a:solidFill>
                          <a:effectLst/>
                          <a:latin typeface="Roboto"/>
                        </a:rPr>
                      </a:br>
                      <a:br>
                        <a:rPr lang="en-US" sz="1700" b="0" i="1" u="none" strike="noStrike" noProof="0" dirty="0">
                          <a:solidFill>
                            <a:srgbClr val="2E2E2A"/>
                          </a:solidFill>
                          <a:effectLst/>
                          <a:latin typeface="Roboto"/>
                        </a:rPr>
                      </a:br>
                      <a:r>
                        <a:rPr lang="en-US" sz="1700" b="1" i="1" u="none" strike="noStrike" noProof="0" dirty="0">
                          <a:solidFill>
                            <a:srgbClr val="2E2E2A"/>
                          </a:solidFill>
                          <a:effectLst/>
                          <a:latin typeface="Roboto"/>
                        </a:rPr>
                        <a:t>For these reasons, the Department has consistently taken the position that the ADA’s requirements apply to all the services, programs, or activities of state and local governments, including those offered on the web."</a:t>
                      </a:r>
                    </a:p>
                    <a:p>
                      <a:pPr marL="285750" marR="0" lvl="0" indent="-285750" algn="l">
                        <a:lnSpc>
                          <a:spcPct val="100000"/>
                        </a:lnSpc>
                        <a:spcBef>
                          <a:spcPts val="1200"/>
                        </a:spcBef>
                        <a:spcAft>
                          <a:spcPts val="600"/>
                        </a:spcAft>
                        <a:buClr>
                          <a:srgbClr val="920075"/>
                        </a:buClr>
                        <a:buFont typeface="Arial"/>
                        <a:buChar char="•"/>
                      </a:pPr>
                      <a:r>
                        <a:rPr lang="en-US" sz="1700" b="1" i="0" u="none" strike="noStrike" noProof="0" dirty="0">
                          <a:solidFill>
                            <a:srgbClr val="2E2E2A"/>
                          </a:solidFill>
                          <a:effectLst/>
                          <a:latin typeface="Roboto"/>
                        </a:rPr>
                        <a:t>Title II now mandates that </a:t>
                      </a:r>
                      <a:r>
                        <a:rPr lang="en-US" sz="1700" b="1" i="0" u="none" strike="noStrike" noProof="0">
                          <a:solidFill>
                            <a:srgbClr val="414042"/>
                          </a:solidFill>
                          <a:effectLst/>
                          <a:latin typeface="Roboto"/>
                        </a:rPr>
                        <a:t>state and local governments make their web content and mobile applications </a:t>
                      </a:r>
                      <a:r>
                        <a:rPr lang="en-US" sz="1700" b="1" i="0" u="none" strike="noStrike" noProof="0" dirty="0">
                          <a:solidFill>
                            <a:srgbClr val="414042"/>
                          </a:solidFill>
                          <a:effectLst/>
                          <a:latin typeface="Roboto"/>
                        </a:rPr>
                        <a:t>accessible to people with disabilities based on WCAG 2.1 AA standards by April 24, 2026.</a:t>
                      </a:r>
                      <a:endParaRPr lang="en-US" sz="1700" b="1" i="1" u="none" strike="noStrike" noProof="0">
                        <a:solidFill>
                          <a:srgbClr val="414042"/>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700" b="1" i="0" u="none" strike="noStrike" noProof="0" dirty="0">
                          <a:solidFill>
                            <a:srgbClr val="2E2E2A"/>
                          </a:solidFill>
                          <a:effectLst/>
                          <a:latin typeface="Roboto"/>
                        </a:rPr>
                        <a:t>It is enforced by consumers (users) </a:t>
                      </a:r>
                      <a:r>
                        <a:rPr lang="en-US" sz="1700" b="0" i="0" u="none" strike="noStrike" noProof="0" dirty="0">
                          <a:solidFill>
                            <a:srgbClr val="2E2E2A"/>
                          </a:solidFill>
                          <a:effectLst/>
                          <a:latin typeface="Roboto"/>
                        </a:rPr>
                        <a:t>filing formal complaints.</a:t>
                      </a:r>
                    </a:p>
                    <a:p>
                      <a:pPr marL="285750" marR="0" lvl="0" indent="-285750" algn="l">
                        <a:lnSpc>
                          <a:spcPct val="100000"/>
                        </a:lnSpc>
                        <a:spcBef>
                          <a:spcPts val="1200"/>
                        </a:spcBef>
                        <a:spcAft>
                          <a:spcPts val="600"/>
                        </a:spcAft>
                        <a:buClr>
                          <a:srgbClr val="920075"/>
                        </a:buClr>
                        <a:buFont typeface="Arial"/>
                        <a:buChar char="•"/>
                      </a:pPr>
                      <a:r>
                        <a:rPr lang="en-US" sz="1700" b="0" i="0" u="none" strike="noStrike" noProof="0" dirty="0">
                          <a:solidFill>
                            <a:srgbClr val="2E2E2A"/>
                          </a:solidFill>
                          <a:effectLst/>
                          <a:latin typeface="Roboto"/>
                        </a:rPr>
                        <a:t>You can learn more by visiting </a:t>
                      </a:r>
                      <a:r>
                        <a:rPr lang="en-US" sz="1700" b="1" i="0" u="none" strike="noStrike" noProof="0" dirty="0">
                          <a:solidFill>
                            <a:srgbClr val="2E2E2A"/>
                          </a:solidFill>
                          <a:effectLst/>
                          <a:latin typeface="Roboto"/>
                          <a:hlinkClick r:id="rId3"/>
                        </a:rPr>
                        <a:t>ADA.gov</a:t>
                      </a:r>
                      <a:r>
                        <a:rPr lang="en-US" sz="1700" b="1" i="0" u="none" strike="noStrike" noProof="0" dirty="0">
                          <a:solidFill>
                            <a:srgbClr val="2E2E2A"/>
                          </a:solidFill>
                          <a:effectLst/>
                          <a:latin typeface="Roboto"/>
                        </a:rPr>
                        <a:t>. </a:t>
                      </a:r>
                      <a:r>
                        <a:rPr lang="en-US" sz="1700" b="0" i="0" u="none" strike="noStrike" noProof="0" dirty="0">
                          <a:solidFill>
                            <a:srgbClr val="2E2E2A"/>
                          </a:solidFill>
                          <a:effectLst/>
                          <a:latin typeface="Roboto"/>
                        </a:rPr>
                        <a:t>(It is strongly encouraged state employees working in digital content give this page a read.)</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ADA 101</a:t>
            </a:r>
            <a:endParaRPr lang="en-US" dirty="0"/>
          </a:p>
          <a:p>
            <a:endParaRPr lang="en-US">
              <a:cs typeface="Roboto"/>
            </a:endParaRPr>
          </a:p>
        </p:txBody>
      </p:sp>
    </p:spTree>
    <p:extLst>
      <p:ext uri="{BB962C8B-B14F-4D97-AF65-F5344CB8AC3E}">
        <p14:creationId xmlns:p14="http://schemas.microsoft.com/office/powerpoint/2010/main" val="54866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166497486"/>
              </p:ext>
            </p:extLst>
          </p:nvPr>
        </p:nvGraphicFramePr>
        <p:xfrm>
          <a:off x="555061" y="713006"/>
          <a:ext cx="10893777" cy="7691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State and local governments have within 2 or 3 years of when the rule was published on April 24, 2024 depending on their population size.</a:t>
                      </a:r>
                    </a:p>
                    <a:p>
                      <a:pPr marL="285750" marR="0" lvl="0" indent="-285750" algn="l">
                        <a:lnSpc>
                          <a:spcPct val="100000"/>
                        </a:lnSpc>
                        <a:spcBef>
                          <a:spcPts val="1200"/>
                        </a:spcBef>
                        <a:spcAft>
                          <a:spcPts val="600"/>
                        </a:spcAft>
                        <a:buClr>
                          <a:srgbClr val="920075"/>
                        </a:buClr>
                        <a:buFont typeface="Arial"/>
                        <a:buChar char="•"/>
                      </a:pPr>
                      <a:r>
                        <a:rPr lang="en-US" sz="1700" b="0" dirty="0">
                          <a:solidFill>
                            <a:srgbClr val="414042"/>
                          </a:solidFill>
                          <a:effectLst/>
                          <a:latin typeface="Roboto"/>
                          <a:ea typeface="Roboto"/>
                          <a:cs typeface="Times New Roman"/>
                        </a:rPr>
                        <a:t>School districts are not special district governments. City school districts would use their population size of their city to know when to comply. County districts would use their county population size, etc.</a:t>
                      </a:r>
                    </a:p>
                    <a:p>
                      <a:pPr marL="742950" marR="0" lvl="1" indent="-285750" algn="l">
                        <a:lnSpc>
                          <a:spcPct val="100000"/>
                        </a:lnSpc>
                        <a:spcBef>
                          <a:spcPts val="1200"/>
                        </a:spcBef>
                        <a:spcAft>
                          <a:spcPts val="600"/>
                        </a:spcAft>
                        <a:buClr>
                          <a:srgbClr val="920075"/>
                        </a:buClr>
                        <a:buFont typeface="Arial"/>
                        <a:buChar char="•"/>
                      </a:pPr>
                      <a:r>
                        <a:rPr lang="en-US" sz="1700" b="0" dirty="0">
                          <a:solidFill>
                            <a:srgbClr val="414042"/>
                          </a:solidFill>
                          <a:effectLst/>
                          <a:latin typeface="Roboto"/>
                          <a:ea typeface="Roboto"/>
                          <a:cs typeface="Times New Roman"/>
                        </a:rPr>
                        <a:t>If the school district is an independent one, it would use the population estimate in the most recent </a:t>
                      </a:r>
                      <a:r>
                        <a:rPr lang="en-US" sz="1700" b="0" dirty="0">
                          <a:solidFill>
                            <a:srgbClr val="414042"/>
                          </a:solidFill>
                          <a:effectLst/>
                          <a:latin typeface="Roboto"/>
                          <a:ea typeface="Roboto"/>
                          <a:cs typeface="Times New Roman"/>
                          <a:hlinkClick r:id="rId3"/>
                        </a:rPr>
                        <a:t>Small Area Income and Poverty Estimates</a:t>
                      </a:r>
                      <a:r>
                        <a:rPr lang="en-US" sz="1700" b="0" dirty="0">
                          <a:solidFill>
                            <a:srgbClr val="414042"/>
                          </a:solidFill>
                          <a:effectLst/>
                          <a:latin typeface="Roboto"/>
                          <a:ea typeface="Roboto"/>
                          <a:cs typeface="Times New Roman"/>
                        </a:rPr>
                        <a:t>.</a:t>
                      </a:r>
                    </a:p>
                    <a:p>
                      <a:pPr marL="285750" marR="0" lvl="0" indent="-285750" algn="l">
                        <a:lnSpc>
                          <a:spcPct val="100000"/>
                        </a:lnSpc>
                        <a:spcBef>
                          <a:spcPts val="1200"/>
                        </a:spcBef>
                        <a:spcAft>
                          <a:spcPts val="600"/>
                        </a:spcAft>
                        <a:buClr>
                          <a:srgbClr val="920075"/>
                        </a:buClr>
                        <a:buFont typeface="Arial"/>
                        <a:buChar char="•"/>
                      </a:pPr>
                      <a:r>
                        <a:rPr lang="en-US" sz="1700" b="0" dirty="0">
                          <a:solidFill>
                            <a:srgbClr val="414042"/>
                          </a:solidFill>
                          <a:effectLst/>
                          <a:latin typeface="Roboto"/>
                          <a:ea typeface="Roboto"/>
                          <a:cs typeface="Times New Roman"/>
                        </a:rPr>
                        <a:t>Universities and colleges are </a:t>
                      </a:r>
                      <a:r>
                        <a:rPr lang="en-US" sz="1700" b="1" dirty="0">
                          <a:solidFill>
                            <a:srgbClr val="414042"/>
                          </a:solidFill>
                          <a:effectLst/>
                          <a:latin typeface="Roboto"/>
                          <a:ea typeface="Roboto"/>
                          <a:cs typeface="Times New Roman"/>
                        </a:rPr>
                        <a:t>NOT EXEMPT</a:t>
                      </a:r>
                      <a:r>
                        <a:rPr lang="en-US" sz="1700" b="0" dirty="0">
                          <a:solidFill>
                            <a:srgbClr val="414042"/>
                          </a:solidFill>
                          <a:effectLst/>
                          <a:latin typeface="Roboto"/>
                          <a:ea typeface="Roboto"/>
                          <a:cs typeface="Times New Roman"/>
                        </a:rPr>
                        <a:t> and would fall under state and local government population size levels to know when to comply.</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How long do I have to comply?</a:t>
            </a:r>
            <a:endParaRPr lang="en-US" sz="2600" dirty="0">
              <a:cs typeface="Roboto"/>
            </a:endParaRPr>
          </a:p>
          <a:p>
            <a:endParaRPr lang="en-US">
              <a:cs typeface="Roboto"/>
            </a:endParaRPr>
          </a:p>
        </p:txBody>
      </p:sp>
      <p:graphicFrame>
        <p:nvGraphicFramePr>
          <p:cNvPr id="4" name="Table 3">
            <a:extLst>
              <a:ext uri="{FF2B5EF4-FFF2-40B4-BE49-F238E27FC236}">
                <a16:creationId xmlns:a16="http://schemas.microsoft.com/office/drawing/2014/main" id="{059387DF-CD8C-139C-2324-201F0BC6F1E4}"/>
              </a:ext>
            </a:extLst>
          </p:cNvPr>
          <p:cNvGraphicFramePr>
            <a:graphicFrameLocks noGrp="1"/>
          </p:cNvGraphicFramePr>
          <p:nvPr>
            <p:extLst>
              <p:ext uri="{D42A27DB-BD31-4B8C-83A1-F6EECF244321}">
                <p14:modId xmlns:p14="http://schemas.microsoft.com/office/powerpoint/2010/main" val="1726689727"/>
              </p:ext>
            </p:extLst>
          </p:nvPr>
        </p:nvGraphicFramePr>
        <p:xfrm>
          <a:off x="807357" y="4045857"/>
          <a:ext cx="10654276" cy="2055500"/>
        </p:xfrm>
        <a:graphic>
          <a:graphicData uri="http://schemas.openxmlformats.org/drawingml/2006/table">
            <a:tbl>
              <a:tblPr firstRow="1" bandRow="1">
                <a:tableStyleId>{2D5ABB26-0587-4C30-8999-92F81FD0307C}</a:tableStyleId>
              </a:tblPr>
              <a:tblGrid>
                <a:gridCol w="4463133">
                  <a:extLst>
                    <a:ext uri="{9D8B030D-6E8A-4147-A177-3AD203B41FA5}">
                      <a16:colId xmlns:a16="http://schemas.microsoft.com/office/drawing/2014/main" val="73066638"/>
                    </a:ext>
                  </a:extLst>
                </a:gridCol>
                <a:gridCol w="6191143">
                  <a:extLst>
                    <a:ext uri="{9D8B030D-6E8A-4147-A177-3AD203B41FA5}">
                      <a16:colId xmlns:a16="http://schemas.microsoft.com/office/drawing/2014/main" val="3618707546"/>
                    </a:ext>
                  </a:extLst>
                </a:gridCol>
              </a:tblGrid>
              <a:tr h="513875">
                <a:tc>
                  <a:txBody>
                    <a:bodyPr/>
                    <a:lstStyle/>
                    <a:p>
                      <a:pPr lvl="0">
                        <a:buNone/>
                      </a:pPr>
                      <a:r>
                        <a:rPr lang="en-US" b="1" dirty="0">
                          <a:solidFill>
                            <a:srgbClr val="414042"/>
                          </a:solidFill>
                          <a:latin typeface="Roboto"/>
                        </a:rPr>
                        <a:t>State &amp; local government pop. size</a:t>
                      </a:r>
                      <a:endParaRPr lang="en-US" dirty="0"/>
                    </a:p>
                  </a:txBody>
                  <a:tcPr>
                    <a:solidFill>
                      <a:schemeClr val="bg2"/>
                    </a:solidFill>
                  </a:tcPr>
                </a:tc>
                <a:tc>
                  <a:txBody>
                    <a:bodyPr/>
                    <a:lstStyle/>
                    <a:p>
                      <a:pPr lvl="0" algn="l">
                        <a:lnSpc>
                          <a:spcPct val="100000"/>
                        </a:lnSpc>
                        <a:spcBef>
                          <a:spcPts val="0"/>
                        </a:spcBef>
                        <a:spcAft>
                          <a:spcPts val="0"/>
                        </a:spcAft>
                        <a:buNone/>
                      </a:pPr>
                      <a:r>
                        <a:rPr lang="en-US" sz="1900" b="1" i="0" u="none" strike="noStrike" noProof="0" dirty="0">
                          <a:solidFill>
                            <a:srgbClr val="414042"/>
                          </a:solidFill>
                        </a:rPr>
                        <a:t>Compliance date</a:t>
                      </a:r>
                      <a:endParaRPr lang="en-US" dirty="0"/>
                    </a:p>
                  </a:txBody>
                  <a:tcPr>
                    <a:solidFill>
                      <a:schemeClr val="bg2">
                        <a:lumMod val="90000"/>
                      </a:schemeClr>
                    </a:solidFill>
                  </a:tcPr>
                </a:tc>
                <a:extLst>
                  <a:ext uri="{0D108BD9-81ED-4DB2-BD59-A6C34878D82A}">
                    <a16:rowId xmlns:a16="http://schemas.microsoft.com/office/drawing/2014/main" val="3087804866"/>
                  </a:ext>
                </a:extLst>
              </a:tr>
              <a:tr h="513875">
                <a:tc>
                  <a:txBody>
                    <a:bodyPr/>
                    <a:lstStyle/>
                    <a:p>
                      <a:pPr lvl="0">
                        <a:buNone/>
                      </a:pPr>
                      <a:r>
                        <a:rPr lang="en-US" dirty="0">
                          <a:solidFill>
                            <a:srgbClr val="414042"/>
                          </a:solidFill>
                          <a:latin typeface="Roboto"/>
                        </a:rPr>
                        <a:t>0 to 49,999 persons</a:t>
                      </a:r>
                    </a:p>
                  </a:txBody>
                  <a:tcPr>
                    <a:solidFill>
                      <a:schemeClr val="bg2"/>
                    </a:solidFill>
                  </a:tcPr>
                </a:tc>
                <a:tc>
                  <a:txBody>
                    <a:bodyPr/>
                    <a:lstStyle/>
                    <a:p>
                      <a:r>
                        <a:rPr lang="en-US" dirty="0">
                          <a:solidFill>
                            <a:srgbClr val="414042"/>
                          </a:solidFill>
                          <a:latin typeface="Roboto"/>
                        </a:rPr>
                        <a:t>April 26, 2027</a:t>
                      </a:r>
                    </a:p>
                  </a:txBody>
                  <a:tcPr>
                    <a:solidFill>
                      <a:schemeClr val="bg2">
                        <a:lumMod val="90000"/>
                      </a:schemeClr>
                    </a:solidFill>
                  </a:tcPr>
                </a:tc>
                <a:extLst>
                  <a:ext uri="{0D108BD9-81ED-4DB2-BD59-A6C34878D82A}">
                    <a16:rowId xmlns:a16="http://schemas.microsoft.com/office/drawing/2014/main" val="4270986004"/>
                  </a:ext>
                </a:extLst>
              </a:tr>
              <a:tr h="513875">
                <a:tc>
                  <a:txBody>
                    <a:bodyPr/>
                    <a:lstStyle/>
                    <a:p>
                      <a:pPr lvl="0">
                        <a:buNone/>
                      </a:pPr>
                      <a:r>
                        <a:rPr lang="en-US" dirty="0">
                          <a:solidFill>
                            <a:srgbClr val="414042"/>
                          </a:solidFill>
                          <a:latin typeface="Roboto"/>
                        </a:rPr>
                        <a:t>Special district governments</a:t>
                      </a:r>
                    </a:p>
                  </a:txBody>
                  <a:tcPr>
                    <a:solidFill>
                      <a:schemeClr val="bg2"/>
                    </a:solidFill>
                  </a:tcPr>
                </a:tc>
                <a:tc>
                  <a:txBody>
                    <a:bodyPr/>
                    <a:lstStyle/>
                    <a:p>
                      <a:pPr lvl="0">
                        <a:buNone/>
                      </a:pPr>
                      <a:r>
                        <a:rPr lang="en-US" dirty="0">
                          <a:solidFill>
                            <a:srgbClr val="414042"/>
                          </a:solidFill>
                          <a:latin typeface="Roboto"/>
                        </a:rPr>
                        <a:t>April 26, 2027</a:t>
                      </a:r>
                    </a:p>
                  </a:txBody>
                  <a:tcPr>
                    <a:solidFill>
                      <a:schemeClr val="bg2">
                        <a:lumMod val="90000"/>
                      </a:schemeClr>
                    </a:solidFill>
                  </a:tcPr>
                </a:tc>
                <a:extLst>
                  <a:ext uri="{0D108BD9-81ED-4DB2-BD59-A6C34878D82A}">
                    <a16:rowId xmlns:a16="http://schemas.microsoft.com/office/drawing/2014/main" val="917699605"/>
                  </a:ext>
                </a:extLst>
              </a:tr>
              <a:tr h="513875">
                <a:tc>
                  <a:txBody>
                    <a:bodyPr/>
                    <a:lstStyle/>
                    <a:p>
                      <a:pPr lvl="0">
                        <a:buNone/>
                      </a:pPr>
                      <a:r>
                        <a:rPr lang="en-US" dirty="0">
                          <a:solidFill>
                            <a:srgbClr val="414042"/>
                          </a:solidFill>
                          <a:latin typeface="Roboto"/>
                        </a:rPr>
                        <a:t>50,000 or more persons</a:t>
                      </a:r>
                    </a:p>
                  </a:txBody>
                  <a:tcPr>
                    <a:solidFill>
                      <a:srgbClr val="FBD350"/>
                    </a:solidFill>
                  </a:tcPr>
                </a:tc>
                <a:tc>
                  <a:txBody>
                    <a:bodyPr/>
                    <a:lstStyle/>
                    <a:p>
                      <a:pPr lvl="0">
                        <a:buNone/>
                      </a:pPr>
                      <a:r>
                        <a:rPr lang="en-US" dirty="0">
                          <a:solidFill>
                            <a:srgbClr val="414042"/>
                          </a:solidFill>
                          <a:latin typeface="Roboto"/>
                        </a:rPr>
                        <a:t>April 24, 2026</a:t>
                      </a:r>
                    </a:p>
                  </a:txBody>
                  <a:tcPr>
                    <a:solidFill>
                      <a:srgbClr val="FBD350"/>
                    </a:solidFill>
                  </a:tcPr>
                </a:tc>
                <a:extLst>
                  <a:ext uri="{0D108BD9-81ED-4DB2-BD59-A6C34878D82A}">
                    <a16:rowId xmlns:a16="http://schemas.microsoft.com/office/drawing/2014/main" val="3340915054"/>
                  </a:ext>
                </a:extLst>
              </a:tr>
            </a:tbl>
          </a:graphicData>
        </a:graphic>
      </p:graphicFrame>
    </p:spTree>
    <p:extLst>
      <p:ext uri="{BB962C8B-B14F-4D97-AF65-F5344CB8AC3E}">
        <p14:creationId xmlns:p14="http://schemas.microsoft.com/office/powerpoint/2010/main" val="39536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a:latin typeface="Roboto"/>
                <a:ea typeface="Roboto"/>
                <a:cs typeface="Roboto"/>
              </a:rPr>
              <a:t>Agenda</a:t>
            </a:r>
            <a:endParaRPr lang="en-US"/>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3257136137"/>
              </p:ext>
            </p:extLst>
          </p:nvPr>
        </p:nvGraphicFramePr>
        <p:xfrm>
          <a:off x="756954" y="954241"/>
          <a:ext cx="4556772" cy="5303520"/>
        </p:xfrm>
        <a:graphic>
          <a:graphicData uri="http://schemas.openxmlformats.org/drawingml/2006/table">
            <a:tbl>
              <a:tblPr firstRow="1" bandRow="1"/>
              <a:tblGrid>
                <a:gridCol w="4556772">
                  <a:extLst>
                    <a:ext uri="{9D8B030D-6E8A-4147-A177-3AD203B41FA5}">
                      <a16:colId xmlns:a16="http://schemas.microsoft.com/office/drawing/2014/main" val="377280143"/>
                    </a:ext>
                  </a:extLst>
                </a:gridCol>
              </a:tblGrid>
              <a:tr h="190912">
                <a:tc>
                  <a:txBody>
                    <a:bodyPr/>
                    <a:lstStyle/>
                    <a:p>
                      <a:endParaRPr lang="en-US" sz="2000" b="1" i="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011215">
                <a:tc>
                  <a:txBody>
                    <a:bodyPr/>
                    <a:lstStyle/>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Introduction</a:t>
                      </a:r>
                    </a:p>
                    <a:p>
                      <a:pPr marL="1143000" marR="0" lvl="1" indent="-342900">
                        <a:lnSpc>
                          <a:spcPct val="100000"/>
                        </a:lnSpc>
                        <a:spcBef>
                          <a:spcPts val="600"/>
                        </a:spcBef>
                        <a:spcAft>
                          <a:spcPts val="600"/>
                        </a:spcAft>
                        <a:buFont typeface="Arial"/>
                        <a:buChar char="•"/>
                      </a:pPr>
                      <a:r>
                        <a:rPr lang="en-US" sz="1600" b="0" i="0" u="none" strike="noStrike" noProof="0" dirty="0">
                          <a:solidFill>
                            <a:srgbClr val="414042"/>
                          </a:solidFill>
                          <a:effectLst/>
                          <a:latin typeface="Roboto"/>
                        </a:rPr>
                        <a:t>What this seminar covers</a:t>
                      </a:r>
                      <a:endParaRPr lang="en-US" sz="1600" b="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Why this is the most important seminar so far</a:t>
                      </a:r>
                      <a:endParaRPr lang="en-US" dirty="0"/>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What is Accessibility?</a:t>
                      </a:r>
                      <a:endParaRPr lang="en-US" sz="2000" b="0" dirty="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A definition</a:t>
                      </a: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How accessibility benefits users</a:t>
                      </a: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How accessibility benefits you</a:t>
                      </a:r>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Rising Trend in Lawsuits</a:t>
                      </a:r>
                    </a:p>
                    <a:p>
                      <a:pPr marL="1143000" marR="0" lvl="1" indent="-342900">
                        <a:lnSpc>
                          <a:spcPct val="100000"/>
                        </a:lnSpc>
                        <a:spcBef>
                          <a:spcPts val="600"/>
                        </a:spcBef>
                        <a:spcAft>
                          <a:spcPts val="600"/>
                        </a:spcAft>
                        <a:buClr>
                          <a:srgbClr val="000000"/>
                        </a:buClr>
                        <a:buFont typeface="Arial,Sans-Serif"/>
                        <a:buChar char="•"/>
                      </a:pPr>
                      <a:r>
                        <a:rPr lang="en-US" sz="1600" b="0" i="0" u="none" strike="noStrike" noProof="0" dirty="0">
                          <a:solidFill>
                            <a:srgbClr val="414042"/>
                          </a:solidFill>
                          <a:effectLst/>
                          <a:latin typeface="Roboto"/>
                        </a:rPr>
                        <a:t>Yes, this is a thing!</a:t>
                      </a:r>
                    </a:p>
                    <a:p>
                      <a:pPr marL="1143000" marR="0" lvl="1" indent="-342900">
                        <a:lnSpc>
                          <a:spcPct val="100000"/>
                        </a:lnSpc>
                        <a:spcBef>
                          <a:spcPts val="600"/>
                        </a:spcBef>
                        <a:spcAft>
                          <a:spcPts val="600"/>
                        </a:spcAft>
                        <a:buClr>
                          <a:srgbClr val="000000"/>
                        </a:buClr>
                        <a:buFont typeface="Arial,Sans-Serif"/>
                        <a:buChar char="•"/>
                      </a:pPr>
                      <a:r>
                        <a:rPr lang="en-US" sz="1600" b="0" i="0" u="none" strike="noStrike" noProof="0" dirty="0">
                          <a:solidFill>
                            <a:srgbClr val="414042"/>
                          </a:solidFill>
                          <a:effectLst/>
                          <a:latin typeface="Roboto"/>
                        </a:rPr>
                        <a:t>How it happens</a:t>
                      </a:r>
                    </a:p>
                    <a:p>
                      <a:pPr marL="1143000" marR="0" lvl="1" indent="-342900">
                        <a:lnSpc>
                          <a:spcPct val="100000"/>
                        </a:lnSpc>
                        <a:spcBef>
                          <a:spcPts val="600"/>
                        </a:spcBef>
                        <a:spcAft>
                          <a:spcPts val="600"/>
                        </a:spcAft>
                        <a:buClr>
                          <a:srgbClr val="000000"/>
                        </a:buClr>
                        <a:buFont typeface="Arial,Sans-Serif"/>
                        <a:buChar char="•"/>
                      </a:pPr>
                      <a:r>
                        <a:rPr lang="en-US" sz="1600" b="0" i="0" u="none" strike="noStrike" noProof="0" dirty="0">
                          <a:solidFill>
                            <a:srgbClr val="414042"/>
                          </a:solidFill>
                          <a:effectLst/>
                          <a:latin typeface="Roboto"/>
                        </a:rPr>
                        <a:t>Am I safe?</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147524">
                <a:tc>
                  <a:txBody>
                    <a:bodyPr/>
                    <a:lstStyle/>
                    <a:p>
                      <a:pPr marL="0" marR="0" lvl="0" indent="0">
                        <a:lnSpc>
                          <a:spcPct val="100000"/>
                        </a:lnSpc>
                        <a:spcBef>
                          <a:spcPts val="600"/>
                        </a:spcBef>
                        <a:spcAft>
                          <a:spcPts val="600"/>
                        </a:spcAft>
                        <a:buNone/>
                      </a:pPr>
                      <a:endParaRPr lang="en-US" sz="1800" dirty="0">
                        <a:solidFill>
                          <a:srgbClr val="414042"/>
                        </a:solidFill>
                        <a:effectLst/>
                        <a:latin typeface="Roboto"/>
                        <a:ea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bl>
          </a:graphicData>
        </a:graphic>
      </p:graphicFrame>
      <p:sp>
        <p:nvSpPr>
          <p:cNvPr id="3" name="TextBox 2">
            <a:extLst>
              <a:ext uri="{FF2B5EF4-FFF2-40B4-BE49-F238E27FC236}">
                <a16:creationId xmlns:a16="http://schemas.microsoft.com/office/drawing/2014/main" id="{F0A4104E-DB37-E71B-4561-1FE4C8E621B6}"/>
              </a:ext>
            </a:extLst>
          </p:cNvPr>
          <p:cNvSpPr txBox="1"/>
          <p:nvPr/>
        </p:nvSpPr>
        <p:spPr>
          <a:xfrm>
            <a:off x="5226425" y="1219200"/>
            <a:ext cx="5862916"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lnSpc>
                <a:spcPct val="150000"/>
              </a:lnSpc>
              <a:buFont typeface="Arial,Sans-Serif"/>
              <a:buChar char="•"/>
            </a:pPr>
            <a:r>
              <a:rPr lang="en-US" b="1" dirty="0">
                <a:solidFill>
                  <a:srgbClr val="414042"/>
                </a:solidFill>
                <a:latin typeface="Roboto"/>
                <a:cs typeface="Arial"/>
              </a:rPr>
              <a:t>Applicable Laws &amp; Guidelines</a:t>
            </a:r>
            <a:endParaRPr lang="en-US" dirty="0">
              <a:solidFill>
                <a:srgbClr val="000000"/>
              </a:solidFill>
              <a:cs typeface="Calibri" panose="020F0502020204030204"/>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Americans with Disabilities Act (ADA)</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Section 508</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Enterprise Architecture Standard</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WCAG 2.1</a:t>
            </a:r>
          </a:p>
          <a:p>
            <a:pPr marL="685800" indent="-342900">
              <a:lnSpc>
                <a:spcPct val="150000"/>
              </a:lnSpc>
              <a:buFont typeface="Arial,Sans-Serif"/>
              <a:buChar char="•"/>
            </a:pPr>
            <a:r>
              <a:rPr lang="en-US" b="1" dirty="0">
                <a:solidFill>
                  <a:srgbClr val="414042"/>
                </a:solidFill>
                <a:latin typeface="Roboto"/>
                <a:cs typeface="Arial"/>
              </a:rPr>
              <a:t>Q&amp;A</a:t>
            </a:r>
            <a:r>
              <a:rPr lang="en-US" dirty="0">
                <a:solidFill>
                  <a:srgbClr val="000000"/>
                </a:solidFill>
                <a:latin typeface="Roboto"/>
                <a:cs typeface="Arial"/>
              </a:rPr>
              <a:t>​</a:t>
            </a:r>
            <a:endParaRPr lang="en-US" dirty="0">
              <a:solidFill>
                <a:srgbClr val="000000"/>
              </a:solidFill>
              <a:latin typeface="Roboto"/>
              <a:ea typeface="Roboto"/>
              <a:cs typeface="Arial"/>
            </a:endParaRPr>
          </a:p>
          <a:p>
            <a:pPr marL="685800" indent="-342900">
              <a:lnSpc>
                <a:spcPct val="150000"/>
              </a:lnSpc>
              <a:buFont typeface="Arial,Sans-Serif"/>
              <a:buChar char="•"/>
            </a:pPr>
            <a:r>
              <a:rPr lang="en-US" b="1" dirty="0">
                <a:solidFill>
                  <a:srgbClr val="414042"/>
                </a:solidFill>
                <a:latin typeface="Roboto"/>
                <a:cs typeface="Arial"/>
              </a:rPr>
              <a:t>Next Seminar Date &amp; Topic</a:t>
            </a:r>
            <a:endParaRPr lang="en-US" b="1" dirty="0">
              <a:solidFill>
                <a:srgbClr val="414042"/>
              </a:solidFill>
              <a:latin typeface="Roboto"/>
              <a:ea typeface="Roboto"/>
              <a:cs typeface="Arial"/>
            </a:endParaRPr>
          </a:p>
        </p:txBody>
      </p:sp>
    </p:spTree>
    <p:extLst>
      <p:ext uri="{BB962C8B-B14F-4D97-AF65-F5344CB8AC3E}">
        <p14:creationId xmlns:p14="http://schemas.microsoft.com/office/powerpoint/2010/main" val="3846033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87365995"/>
              </p:ext>
            </p:extLst>
          </p:nvPr>
        </p:nvGraphicFramePr>
        <p:xfrm>
          <a:off x="645775" y="1574792"/>
          <a:ext cx="10893777" cy="7691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742950" marR="0" lvl="1"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Archived web content must meet ALL these criteria to be considered exempt:</a:t>
                      </a:r>
                      <a:endParaRPr lang="en-US"/>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was created before the date the state or local government must comply with this rule, or reproduces paper documents or the contents of other physical media  that were created before the government must comply with this rule, </a:t>
                      </a:r>
                      <a:r>
                        <a:rPr lang="en-US" sz="1700" b="1" i="0" u="none" strike="noStrike" noProof="0" dirty="0">
                          <a:solidFill>
                            <a:srgbClr val="2E2E2A"/>
                          </a:solidFill>
                          <a:effectLst/>
                          <a:latin typeface="Roboto"/>
                        </a:rPr>
                        <a:t>AND</a:t>
                      </a:r>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is kept only for reference, research, or recordkeeping, </a:t>
                      </a:r>
                      <a:r>
                        <a:rPr lang="en-US" sz="1700" b="1" i="0" u="none" strike="noStrike" noProof="0" dirty="0">
                          <a:solidFill>
                            <a:srgbClr val="2E2E2A"/>
                          </a:solidFill>
                          <a:effectLst/>
                          <a:latin typeface="Roboto"/>
                        </a:rPr>
                        <a:t>AND</a:t>
                      </a:r>
                      <a:endParaRPr lang="en-US" sz="1700" dirty="0">
                        <a:latin typeface="Roboto"/>
                      </a:endParaRPr>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is kept in a special area for archived content, </a:t>
                      </a:r>
                      <a:r>
                        <a:rPr lang="en-US" sz="1700" b="1" i="0" u="none" strike="noStrike" noProof="0" dirty="0">
                          <a:solidFill>
                            <a:srgbClr val="2E2E2A"/>
                          </a:solidFill>
                          <a:effectLst/>
                          <a:latin typeface="Roboto"/>
                        </a:rPr>
                        <a:t>AND</a:t>
                      </a:r>
                      <a:endParaRPr lang="en-US" sz="1700" dirty="0">
                        <a:latin typeface="Roboto"/>
                      </a:endParaRPr>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has not been changed since it was archived.</a:t>
                      </a:r>
                      <a:endParaRPr lang="en-US" sz="1700" dirty="0">
                        <a:latin typeface="Roboto"/>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The big Title II update exemptions</a:t>
            </a:r>
            <a:endParaRPr lang="en-US" sz="2600" dirty="0">
              <a:cs typeface="Roboto"/>
            </a:endParaRPr>
          </a:p>
          <a:p>
            <a:endParaRPr lang="en-US">
              <a:cs typeface="Roboto"/>
            </a:endParaRPr>
          </a:p>
        </p:txBody>
      </p:sp>
    </p:spTree>
    <p:extLst>
      <p:ext uri="{BB962C8B-B14F-4D97-AF65-F5344CB8AC3E}">
        <p14:creationId xmlns:p14="http://schemas.microsoft.com/office/powerpoint/2010/main" val="150243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731022176"/>
              </p:ext>
            </p:extLst>
          </p:nvPr>
        </p:nvGraphicFramePr>
        <p:xfrm>
          <a:off x="645775" y="1602006"/>
          <a:ext cx="10893777" cy="7691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1800" b="1" i="0" u="none" strike="noStrike" noProof="0" dirty="0">
                          <a:solidFill>
                            <a:srgbClr val="2E2E2A"/>
                          </a:solidFill>
                          <a:effectLst/>
                          <a:latin typeface="Arial"/>
                        </a:rPr>
                        <a:t>Documents that meet both of the following points usually do not need to meet WCAG 2.1, Level AA, except in some situations:</a:t>
                      </a:r>
                      <a:endParaRPr lang="en-US" sz="1800" b="0" i="0" u="none" strike="noStrike" noProof="0" dirty="0">
                        <a:solidFill>
                          <a:srgbClr val="2E2E2A"/>
                        </a:solidFill>
                        <a:effectLst/>
                        <a:latin typeface="Arial"/>
                      </a:endParaRPr>
                    </a:p>
                    <a:p>
                      <a:pPr marL="1143000" marR="0" lvl="2" indent="-228600" algn="l">
                        <a:lnSpc>
                          <a:spcPct val="100000"/>
                        </a:lnSpc>
                        <a:spcBef>
                          <a:spcPts val="0"/>
                        </a:spcBef>
                        <a:spcAft>
                          <a:spcPts val="0"/>
                        </a:spcAft>
                        <a:buClr>
                          <a:srgbClr val="000000"/>
                        </a:buClr>
                        <a:buAutoNum type="arabicPeriod"/>
                      </a:pPr>
                      <a:r>
                        <a:rPr lang="en-US" sz="1800" b="0" i="0" u="none" strike="noStrike" noProof="0" dirty="0">
                          <a:solidFill>
                            <a:srgbClr val="2E2E2A"/>
                          </a:solidFill>
                          <a:effectLst/>
                          <a:latin typeface="Arial"/>
                        </a:rPr>
                        <a:t>The documents are word processing, presentation, PDF, or spreadsheet files; </a:t>
                      </a:r>
                      <a:r>
                        <a:rPr lang="en-US" sz="1800" b="1" i="0" u="none" strike="noStrike" noProof="0" dirty="0">
                          <a:solidFill>
                            <a:srgbClr val="2E2E2A"/>
                          </a:solidFill>
                          <a:effectLst/>
                          <a:latin typeface="Arial"/>
                        </a:rPr>
                        <a:t>AND</a:t>
                      </a:r>
                      <a:br>
                        <a:rPr lang="en-US" sz="1800" b="1" i="0" u="none" strike="noStrike" noProof="0" dirty="0">
                          <a:solidFill>
                            <a:srgbClr val="2E2E2A"/>
                          </a:solidFill>
                          <a:effectLst/>
                          <a:latin typeface="Arial"/>
                        </a:rPr>
                      </a:br>
                      <a:endParaRPr lang="en-US" sz="1800" b="0" i="0" u="none" strike="noStrike" noProof="0">
                        <a:solidFill>
                          <a:srgbClr val="000000"/>
                        </a:solidFill>
                        <a:effectLst/>
                        <a:latin typeface="Arial"/>
                      </a:endParaRPr>
                    </a:p>
                    <a:p>
                      <a:pPr marL="1143000" marR="0" lvl="2" indent="-228600" algn="l">
                        <a:lnSpc>
                          <a:spcPct val="100000"/>
                        </a:lnSpc>
                        <a:spcBef>
                          <a:spcPts val="0"/>
                        </a:spcBef>
                        <a:spcAft>
                          <a:spcPts val="0"/>
                        </a:spcAft>
                        <a:buClr>
                          <a:srgbClr val="000000"/>
                        </a:buClr>
                        <a:buAutoNum type="arabicPeriod"/>
                      </a:pPr>
                      <a:r>
                        <a:rPr lang="en-US" sz="1800" b="0" i="0" u="none" strike="noStrike" noProof="0" dirty="0">
                          <a:solidFill>
                            <a:srgbClr val="2E2E2A"/>
                          </a:solidFill>
                          <a:effectLst/>
                          <a:latin typeface="Arial"/>
                        </a:rPr>
                        <a:t>They were available on the state or local government’s website or mobile app </a:t>
                      </a:r>
                      <a:r>
                        <a:rPr lang="en-US" sz="1800" b="1" i="0" u="none" strike="noStrike" noProof="0" dirty="0">
                          <a:solidFill>
                            <a:srgbClr val="2E2E2A"/>
                          </a:solidFill>
                          <a:effectLst/>
                          <a:latin typeface="Arial"/>
                        </a:rPr>
                        <a:t>before</a:t>
                      </a:r>
                      <a:r>
                        <a:rPr lang="en-US" sz="1800" b="0" i="0" u="none" strike="noStrike" noProof="0" dirty="0">
                          <a:solidFill>
                            <a:srgbClr val="2E2E2A"/>
                          </a:solidFill>
                          <a:effectLst/>
                          <a:latin typeface="Arial"/>
                        </a:rPr>
                        <a:t> the date the state or local government must comply with this rule.</a:t>
                      </a:r>
                      <a:endParaRPr lang="en-US" sz="1800" dirty="0">
                        <a:latin typeface="Arial"/>
                      </a:endParaRPr>
                    </a:p>
                    <a:p>
                      <a:pPr marL="1143000" marR="0" lvl="2" indent="-228600" algn="l">
                        <a:lnSpc>
                          <a:spcPct val="100000"/>
                        </a:lnSpc>
                        <a:spcBef>
                          <a:spcPts val="0"/>
                        </a:spcBef>
                        <a:spcAft>
                          <a:spcPts val="0"/>
                        </a:spcAft>
                        <a:buClr>
                          <a:srgbClr val="000000"/>
                        </a:buClr>
                        <a:buAutoNum type="arabicPeriod"/>
                      </a:pPr>
                      <a:endParaRPr lang="en-US" sz="1800" b="0" i="0" u="none" strike="noStrike" noProof="0" dirty="0">
                        <a:solidFill>
                          <a:srgbClr val="2E2E2A"/>
                        </a:solidFill>
                        <a:effectLst/>
                        <a:latin typeface="Arial"/>
                      </a:endParaRPr>
                    </a:p>
                    <a:p>
                      <a:pPr marL="742950" marR="0" lvl="1" indent="-285750" algn="l">
                        <a:lnSpc>
                          <a:spcPct val="100000"/>
                        </a:lnSpc>
                        <a:spcBef>
                          <a:spcPts val="0"/>
                        </a:spcBef>
                        <a:spcAft>
                          <a:spcPts val="0"/>
                        </a:spcAft>
                        <a:buClr>
                          <a:srgbClr val="000000"/>
                        </a:buClr>
                        <a:buFont typeface="Arial"/>
                        <a:buChar char="•"/>
                      </a:pPr>
                      <a:r>
                        <a:rPr lang="en-US" sz="1700" b="1" i="0" u="none" strike="noStrike" noProof="0" dirty="0">
                          <a:solidFill>
                            <a:srgbClr val="2E2E2A"/>
                          </a:solidFill>
                          <a:effectLst/>
                          <a:latin typeface="Roboto"/>
                        </a:rPr>
                        <a:t>Documents that are currently being used to apply for, access, or participate in a state or local government’s services, programs, or activities do not fall under the exception even if the documents were posted before the date the government </a:t>
                      </a:r>
                      <a:r>
                        <a:rPr lang="en-US" sz="1700" b="1" i="0" u="none" strike="noStrike" noProof="0">
                          <a:solidFill>
                            <a:srgbClr val="2E2E2A"/>
                          </a:solidFill>
                          <a:effectLst/>
                          <a:latin typeface="Roboto"/>
                        </a:rPr>
                        <a:t>must</a:t>
                      </a:r>
                      <a:r>
                        <a:rPr lang="en-US" sz="1700" b="1" i="0" u="none" strike="noStrike" noProof="0" dirty="0">
                          <a:solidFill>
                            <a:srgbClr val="2E2E2A"/>
                          </a:solidFill>
                          <a:effectLst/>
                          <a:latin typeface="Roboto"/>
                        </a:rPr>
                        <a:t> comply with the rule.</a:t>
                      </a: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The big Title II update exemptions</a:t>
            </a:r>
            <a:endParaRPr lang="en-US" sz="2600" dirty="0">
              <a:cs typeface="Roboto"/>
            </a:endParaRPr>
          </a:p>
          <a:p>
            <a:endParaRPr lang="en-US">
              <a:cs typeface="Roboto"/>
            </a:endParaRPr>
          </a:p>
        </p:txBody>
      </p:sp>
    </p:spTree>
    <p:extLst>
      <p:ext uri="{BB962C8B-B14F-4D97-AF65-F5344CB8AC3E}">
        <p14:creationId xmlns:p14="http://schemas.microsoft.com/office/powerpoint/2010/main" val="99978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70944131"/>
              </p:ext>
            </p:extLst>
          </p:nvPr>
        </p:nvGraphicFramePr>
        <p:xfrm>
          <a:off x="645775" y="1475006"/>
          <a:ext cx="10893777" cy="912876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1800" b="1" i="0" u="none" strike="noStrike" noProof="0" dirty="0">
                          <a:solidFill>
                            <a:srgbClr val="2E2E2A"/>
                          </a:solidFill>
                          <a:effectLst/>
                          <a:latin typeface="Roboto"/>
                        </a:rPr>
                        <a:t>Content posted by a third party where the third party is not posting due to contractual, licensing, or other arrangements with a public entity.</a:t>
                      </a:r>
                    </a:p>
                    <a:p>
                      <a:pPr marL="0" marR="0" lvl="0" indent="0" algn="l">
                        <a:lnSpc>
                          <a:spcPct val="100000"/>
                        </a:lnSpc>
                        <a:spcBef>
                          <a:spcPts val="0"/>
                        </a:spcBef>
                        <a:spcAft>
                          <a:spcPts val="0"/>
                        </a:spcAft>
                        <a:buClr>
                          <a:srgbClr val="000000"/>
                        </a:buClr>
                        <a:buFont typeface="Arial"/>
                        <a:buChar char="•"/>
                      </a:pPr>
                      <a:endParaRPr lang="en-US" sz="1800" b="1" i="0" u="none" strike="noStrike" noProof="0" dirty="0">
                        <a:solidFill>
                          <a:srgbClr val="2E2E2A"/>
                        </a:solidFill>
                        <a:effectLst/>
                        <a:latin typeface="Arial"/>
                      </a:endParaRPr>
                    </a:p>
                    <a:p>
                      <a:pPr marL="1085850" lvl="2" indent="-171450" algn="l">
                        <a:lnSpc>
                          <a:spcPct val="100000"/>
                        </a:lnSpc>
                        <a:spcBef>
                          <a:spcPts val="0"/>
                        </a:spcBef>
                        <a:spcAft>
                          <a:spcPts val="0"/>
                        </a:spcAft>
                        <a:buFont typeface="Arial"/>
                        <a:buChar char="•"/>
                      </a:pPr>
                      <a:r>
                        <a:rPr lang="en-US" sz="1700" b="1" i="0" u="none" strike="noStrike" noProof="0" dirty="0">
                          <a:solidFill>
                            <a:srgbClr val="2E2E2A"/>
                          </a:solidFill>
                          <a:effectLst/>
                          <a:latin typeface="Roboto"/>
                        </a:rPr>
                        <a:t>Example:</a:t>
                      </a:r>
                      <a:r>
                        <a:rPr lang="en-US" sz="1700" b="0" i="0" u="none" strike="noStrike" noProof="0" dirty="0">
                          <a:solidFill>
                            <a:srgbClr val="2E2E2A"/>
                          </a:solidFill>
                          <a:effectLst/>
                          <a:latin typeface="Roboto"/>
                        </a:rPr>
                        <a:t> A message that a member of the public posts on a town’s online message board would probably fall under the exception.</a:t>
                      </a:r>
                      <a:endParaRPr lang="en-US" sz="1700">
                        <a:latin typeface="Roboto"/>
                      </a:endParaRPr>
                    </a:p>
                    <a:p>
                      <a:pPr marL="1085850" lvl="2" indent="-171450" algn="l">
                        <a:lnSpc>
                          <a:spcPct val="100000"/>
                        </a:lnSpc>
                        <a:spcBef>
                          <a:spcPts val="0"/>
                        </a:spcBef>
                        <a:spcAft>
                          <a:spcPts val="0"/>
                        </a:spcAft>
                        <a:buFont typeface="Arial"/>
                        <a:buChar char="•"/>
                      </a:pPr>
                      <a:endParaRPr lang="en-US" sz="1700" b="0" i="0" u="none" strike="noStrike" noProof="0" dirty="0">
                        <a:solidFill>
                          <a:srgbClr val="2E2E2A"/>
                        </a:solidFill>
                        <a:effectLst/>
                        <a:latin typeface="Roboto"/>
                      </a:endParaRPr>
                    </a:p>
                    <a:p>
                      <a:pPr marL="628650" lvl="1" indent="-171450" algn="l">
                        <a:lnSpc>
                          <a:spcPct val="100000"/>
                        </a:lnSpc>
                        <a:spcBef>
                          <a:spcPts val="0"/>
                        </a:spcBef>
                        <a:spcAft>
                          <a:spcPts val="0"/>
                        </a:spcAft>
                        <a:buFont typeface="Arial"/>
                        <a:buChar char="•"/>
                      </a:pPr>
                      <a:r>
                        <a:rPr lang="en-US" sz="1700" b="1" i="0" u="none" strike="noStrike" noProof="0" dirty="0">
                          <a:solidFill>
                            <a:srgbClr val="2E2E2A"/>
                          </a:solidFill>
                          <a:effectLst/>
                          <a:latin typeface="Roboto"/>
                        </a:rPr>
                        <a:t>Content posted or created by state or local government's contractor or vendor IS NOT EXEMPT.</a:t>
                      </a:r>
                      <a:br>
                        <a:rPr lang="en-US" sz="1700" b="1" i="0" u="none" strike="noStrike" noProof="0" dirty="0">
                          <a:solidFill>
                            <a:srgbClr val="2E2E2A"/>
                          </a:solidFill>
                          <a:effectLst/>
                          <a:latin typeface="Roboto"/>
                        </a:rPr>
                      </a:br>
                      <a:endParaRPr lang="en-US" sz="1700" b="1" i="0" u="none" strike="noStrike" noProof="0" dirty="0">
                        <a:solidFill>
                          <a:srgbClr val="2E2E2A"/>
                        </a:solidFill>
                        <a:effectLst/>
                        <a:latin typeface="Roboto"/>
                      </a:endParaRPr>
                    </a:p>
                    <a:p>
                      <a:pPr marL="1085850" lvl="2" indent="-171450" algn="l">
                        <a:lnSpc>
                          <a:spcPct val="100000"/>
                        </a:lnSpc>
                        <a:spcBef>
                          <a:spcPts val="0"/>
                        </a:spcBef>
                        <a:spcAft>
                          <a:spcPts val="0"/>
                        </a:spcAft>
                        <a:buFont typeface="Arial"/>
                        <a:buChar char="•"/>
                      </a:pPr>
                      <a:r>
                        <a:rPr lang="en-US" sz="1700" b="1" i="0" u="none" strike="noStrike" noProof="0" dirty="0">
                          <a:solidFill>
                            <a:srgbClr val="2E2E2A"/>
                          </a:solidFill>
                          <a:effectLst/>
                          <a:latin typeface="Roboto"/>
                        </a:rPr>
                        <a:t>Example:</a:t>
                      </a:r>
                      <a:r>
                        <a:rPr lang="en-US" sz="1700" b="0" i="0" u="none" strike="noStrike" noProof="0" dirty="0">
                          <a:solidFill>
                            <a:srgbClr val="2E2E2A"/>
                          </a:solidFill>
                          <a:effectLst/>
                          <a:latin typeface="Roboto"/>
                        </a:rPr>
                        <a:t> If a state or local government uses a company to design, manage, or update its website, the content the company posts for the government would </a:t>
                      </a:r>
                      <a:r>
                        <a:rPr lang="en-US" sz="1700" b="1" i="0" u="none" strike="noStrike" noProof="0" dirty="0">
                          <a:solidFill>
                            <a:srgbClr val="2E2E2A"/>
                          </a:solidFill>
                          <a:effectLst/>
                          <a:latin typeface="Roboto"/>
                        </a:rPr>
                        <a:t>not</a:t>
                      </a:r>
                      <a:r>
                        <a:rPr lang="en-US" sz="1700" b="0" i="0" u="none" strike="noStrike" noProof="0" dirty="0">
                          <a:solidFill>
                            <a:srgbClr val="2E2E2A"/>
                          </a:solidFill>
                          <a:effectLst/>
                          <a:latin typeface="Roboto"/>
                        </a:rPr>
                        <a:t> fall under the exception, and it would usually need to meet WCAG 2.1, Level AA.</a:t>
                      </a:r>
                      <a:endParaRPr lang="en-US" sz="1700" b="1" i="0" u="none" strike="noStrike" noProof="0">
                        <a:solidFill>
                          <a:srgbClr val="2E2E2A"/>
                        </a:solidFill>
                        <a:effectLst/>
                        <a:latin typeface="Roboto"/>
                      </a:endParaRPr>
                    </a:p>
                    <a:p>
                      <a:pPr marL="1200150" lvl="2" indent="-285750" algn="l">
                        <a:lnSpc>
                          <a:spcPct val="100000"/>
                        </a:lnSpc>
                        <a:spcBef>
                          <a:spcPts val="0"/>
                        </a:spcBef>
                        <a:spcAft>
                          <a:spcPts val="0"/>
                        </a:spcAft>
                        <a:buFont typeface="Arial"/>
                        <a:buChar char="•"/>
                      </a:pPr>
                      <a:endParaRPr lang="en-US" sz="17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The big Title II update exemptions</a:t>
            </a:r>
            <a:endParaRPr lang="en-US" sz="2600" dirty="0">
              <a:cs typeface="Roboto"/>
            </a:endParaRPr>
          </a:p>
          <a:p>
            <a:endParaRPr lang="en-US">
              <a:cs typeface="Roboto"/>
            </a:endParaRPr>
          </a:p>
        </p:txBody>
      </p:sp>
    </p:spTree>
    <p:extLst>
      <p:ext uri="{BB962C8B-B14F-4D97-AF65-F5344CB8AC3E}">
        <p14:creationId xmlns:p14="http://schemas.microsoft.com/office/powerpoint/2010/main" val="49511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401015451"/>
              </p:ext>
            </p:extLst>
          </p:nvPr>
        </p:nvGraphicFramePr>
        <p:xfrm>
          <a:off x="391775" y="586006"/>
          <a:ext cx="10893777" cy="115976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1600" b="1" i="0" u="none" strike="noStrike" noProof="0" dirty="0">
                          <a:solidFill>
                            <a:srgbClr val="2E2E2A"/>
                          </a:solidFill>
                          <a:effectLst/>
                          <a:latin typeface="Roboto"/>
                        </a:rPr>
                        <a:t>Individualized documents that are password-protected must meet ALL of the following criteria to be considered exempt:</a:t>
                      </a:r>
                    </a:p>
                    <a:p>
                      <a:pPr marL="0" marR="0" lvl="0" indent="0" algn="l">
                        <a:lnSpc>
                          <a:spcPct val="100000"/>
                        </a:lnSpc>
                        <a:spcBef>
                          <a:spcPts val="0"/>
                        </a:spcBef>
                        <a:spcAft>
                          <a:spcPts val="0"/>
                        </a:spcAft>
                        <a:buClr>
                          <a:srgbClr val="000000"/>
                        </a:buClr>
                        <a:buFont typeface="Arial"/>
                        <a:buChar char="•"/>
                      </a:pPr>
                      <a:endParaRPr lang="en-US" sz="1600" b="1" i="0" u="none" strike="noStrike" noProof="0" dirty="0">
                        <a:solidFill>
                          <a:srgbClr val="2E2E2A"/>
                        </a:solidFill>
                        <a:effectLst/>
                        <a:latin typeface="Arial"/>
                      </a:endParaRPr>
                    </a:p>
                    <a:p>
                      <a:pPr marL="1085850" lvl="2" indent="-171450" algn="l">
                        <a:lnSpc>
                          <a:spcPct val="100000"/>
                        </a:lnSpc>
                        <a:spcBef>
                          <a:spcPts val="0"/>
                        </a:spcBef>
                        <a:spcAft>
                          <a:spcPts val="0"/>
                        </a:spcAft>
                        <a:buFont typeface="Arial"/>
                        <a:buChar char="•"/>
                      </a:pPr>
                      <a:r>
                        <a:rPr lang="en-US" sz="1600" b="0" i="0" u="none" strike="noStrike" noProof="0" dirty="0">
                          <a:solidFill>
                            <a:srgbClr val="2E2E2A"/>
                          </a:solidFill>
                          <a:effectLst/>
                          <a:latin typeface="Roboto"/>
                        </a:rPr>
                        <a:t>The documents are word processing, presentation, PDF, or spreadsheet files, </a:t>
                      </a:r>
                      <a:r>
                        <a:rPr lang="en-US" sz="1600" b="1" i="0" u="none" strike="noStrike" noProof="0" dirty="0">
                          <a:solidFill>
                            <a:srgbClr val="2E2E2A"/>
                          </a:solidFill>
                          <a:effectLst/>
                          <a:latin typeface="Roboto"/>
                        </a:rPr>
                        <a:t>AND</a:t>
                      </a:r>
                      <a:br>
                        <a:rPr lang="en-US" sz="1600" b="1" i="0" u="none" strike="noStrike" noProof="0" dirty="0">
                          <a:solidFill>
                            <a:srgbClr val="2E2E2A"/>
                          </a:solidFill>
                          <a:effectLst/>
                          <a:latin typeface="Roboto"/>
                        </a:rPr>
                      </a:br>
                      <a:endParaRPr lang="en-US" sz="1600" b="1" i="0" u="none" strike="noStrike" noProof="0" dirty="0">
                        <a:solidFill>
                          <a:srgbClr val="2E2E2A"/>
                        </a:solidFill>
                        <a:effectLst/>
                        <a:latin typeface="Roboto"/>
                      </a:endParaRPr>
                    </a:p>
                    <a:p>
                      <a:pPr marL="1085850" lvl="2" indent="-171450" algn="l">
                        <a:lnSpc>
                          <a:spcPct val="100000"/>
                        </a:lnSpc>
                        <a:spcBef>
                          <a:spcPts val="0"/>
                        </a:spcBef>
                        <a:spcAft>
                          <a:spcPts val="0"/>
                        </a:spcAft>
                        <a:buFont typeface="Arial"/>
                        <a:buChar char="•"/>
                      </a:pPr>
                      <a:r>
                        <a:rPr lang="en-US" sz="1600" b="0" i="0" u="none" strike="noStrike" noProof="0" dirty="0">
                          <a:solidFill>
                            <a:srgbClr val="2E2E2A"/>
                          </a:solidFill>
                          <a:effectLst/>
                          <a:latin typeface="Roboto"/>
                        </a:rPr>
                        <a:t>The documents are about a specific person, property, or account, </a:t>
                      </a:r>
                      <a:r>
                        <a:rPr lang="en-US" sz="1600" b="1" i="0" u="none" strike="noStrike" noProof="0" dirty="0">
                          <a:solidFill>
                            <a:srgbClr val="2E2E2A"/>
                          </a:solidFill>
                          <a:effectLst/>
                          <a:latin typeface="Roboto"/>
                        </a:rPr>
                        <a:t>AND</a:t>
                      </a:r>
                      <a:br>
                        <a:rPr lang="en-US" sz="1600" b="1" i="0" u="none" strike="noStrike" noProof="0" dirty="0">
                          <a:solidFill>
                            <a:srgbClr val="2E2E2A"/>
                          </a:solidFill>
                          <a:effectLst/>
                          <a:latin typeface="Roboto"/>
                        </a:rPr>
                      </a:br>
                      <a:endParaRPr lang="en-US" sz="1600">
                        <a:latin typeface="Roboto"/>
                      </a:endParaRPr>
                    </a:p>
                    <a:p>
                      <a:pPr marL="1085850" lvl="2" indent="-171450" algn="l">
                        <a:lnSpc>
                          <a:spcPct val="100000"/>
                        </a:lnSpc>
                        <a:spcBef>
                          <a:spcPts val="0"/>
                        </a:spcBef>
                        <a:spcAft>
                          <a:spcPts val="0"/>
                        </a:spcAft>
                        <a:buFont typeface="Arial"/>
                        <a:buChar char="•"/>
                      </a:pPr>
                      <a:r>
                        <a:rPr lang="en-US" sz="1600" b="0" i="0" u="none" strike="noStrike" noProof="0" dirty="0">
                          <a:solidFill>
                            <a:srgbClr val="2E2E2A"/>
                          </a:solidFill>
                          <a:latin typeface="Roboto"/>
                        </a:rPr>
                        <a:t>The documents are password-protected or otherwise secured.</a:t>
                      </a:r>
                      <a:endParaRPr lang="en-US" sz="1600" dirty="0"/>
                    </a:p>
                    <a:p>
                      <a:pPr marL="1085850" lvl="2" indent="-171450" algn="l">
                        <a:lnSpc>
                          <a:spcPct val="100000"/>
                        </a:lnSpc>
                        <a:spcBef>
                          <a:spcPts val="0"/>
                        </a:spcBef>
                        <a:spcAft>
                          <a:spcPts val="0"/>
                        </a:spcAft>
                        <a:buFont typeface="Arial"/>
                        <a:buChar char="•"/>
                      </a:pPr>
                      <a:endParaRPr lang="en-US" sz="1600" b="1" i="0" u="none" strike="noStrike" noProof="0" dirty="0">
                        <a:solidFill>
                          <a:srgbClr val="2E2E2A"/>
                        </a:solidFill>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latin typeface="Roboto"/>
                        </a:rPr>
                        <a:t>Example:</a:t>
                      </a:r>
                      <a:r>
                        <a:rPr lang="en-US" sz="1600" b="0" i="0" u="none" strike="noStrike" noProof="0" dirty="0">
                          <a:solidFill>
                            <a:srgbClr val="2E2E2A"/>
                          </a:solidFill>
                          <a:latin typeface="Roboto"/>
                        </a:rPr>
                        <a:t> A PDF version of a water bill for a person’s home that is available in that person’s secure account on a city’s website would probably fall under the exception. However, the exception does not apply to the city’s website itself.</a:t>
                      </a:r>
                      <a:br>
                        <a:rPr lang="en-US" sz="1600" b="0" i="0" u="none" strike="noStrike" noProof="0" dirty="0">
                          <a:solidFill>
                            <a:srgbClr val="2E2E2A"/>
                          </a:solidFill>
                          <a:latin typeface="Roboto"/>
                        </a:rPr>
                      </a:br>
                      <a:endParaRPr lang="en-US" sz="1600" b="0" i="0" u="none" strike="noStrike" noProof="0" dirty="0">
                        <a:solidFill>
                          <a:srgbClr val="2E2E2A"/>
                        </a:solidFill>
                        <a:latin typeface="Roboto"/>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latin typeface="Roboto"/>
                        </a:rPr>
                        <a:t>Example:</a:t>
                      </a:r>
                      <a:r>
                        <a:rPr lang="en-US" sz="1600" b="0" i="0" u="none" strike="noStrike" noProof="0" dirty="0">
                          <a:solidFill>
                            <a:srgbClr val="2E2E2A"/>
                          </a:solidFill>
                          <a:latin typeface="Roboto"/>
                        </a:rPr>
                        <a:t> If a person’s water bill is made available for them to view on a password-protected website as HTML content, the exception would </a:t>
                      </a:r>
                      <a:r>
                        <a:rPr lang="en-US" sz="1600" b="1" i="0" u="none" strike="noStrike" noProof="0" dirty="0">
                          <a:solidFill>
                            <a:srgbClr val="2E2E2A"/>
                          </a:solidFill>
                          <a:latin typeface="Roboto"/>
                        </a:rPr>
                        <a:t>not</a:t>
                      </a:r>
                      <a:r>
                        <a:rPr lang="en-US" sz="1600" b="0" i="0" u="none" strike="noStrike" noProof="0" dirty="0">
                          <a:solidFill>
                            <a:srgbClr val="2E2E2A"/>
                          </a:solidFill>
                          <a:latin typeface="Roboto"/>
                        </a:rPr>
                        <a:t> apply because the content is not in one of the listed document formats, and the content would usually need to meet WCAG 2.1, Level AA.</a:t>
                      </a:r>
                      <a:br>
                        <a:rPr lang="en-US" sz="1600" b="0" i="0" u="none" strike="noStrike" noProof="0" dirty="0">
                          <a:solidFill>
                            <a:srgbClr val="2E2E2A"/>
                          </a:solidFill>
                          <a:latin typeface="Roboto"/>
                        </a:rPr>
                      </a:br>
                      <a:endParaRPr lang="en-US" sz="1600" b="0" i="0" u="none" strike="noStrike" noProof="0" dirty="0">
                        <a:solidFill>
                          <a:srgbClr val="2E2E2A"/>
                        </a:solidFill>
                        <a:latin typeface="Roboto"/>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latin typeface="Roboto"/>
                        </a:rPr>
                        <a:t>Example:</a:t>
                      </a:r>
                      <a:r>
                        <a:rPr lang="en-US" sz="1600" b="0" i="0" u="none" strike="noStrike" noProof="0" dirty="0">
                          <a:solidFill>
                            <a:srgbClr val="2E2E2A"/>
                          </a:solidFill>
                          <a:latin typeface="Roboto"/>
                        </a:rPr>
                        <a:t> If the water company posts a PDF document on a password-protected website about an upcoming rate increase for all customers, the exception would </a:t>
                      </a:r>
                      <a:r>
                        <a:rPr lang="en-US" sz="1600" b="1" i="0" u="none" strike="noStrike" noProof="0" dirty="0">
                          <a:solidFill>
                            <a:srgbClr val="2E2E2A"/>
                          </a:solidFill>
                          <a:latin typeface="Roboto"/>
                        </a:rPr>
                        <a:t>not</a:t>
                      </a:r>
                      <a:r>
                        <a:rPr lang="en-US" sz="1600" b="0" i="0" u="none" strike="noStrike" noProof="0" dirty="0">
                          <a:solidFill>
                            <a:srgbClr val="2E2E2A"/>
                          </a:solidFill>
                          <a:latin typeface="Roboto"/>
                        </a:rPr>
                        <a:t> apply, and the document would usually need to meet WCAG 2.1, Level AA, because the document is not about one customer’s account.</a:t>
                      </a:r>
                      <a:br>
                        <a:rPr lang="en-US" sz="1600" dirty="0">
                          <a:latin typeface="Roboto"/>
                        </a:rPr>
                      </a:br>
                      <a:br>
                        <a:rPr lang="en-US" sz="1600" dirty="0"/>
                      </a:br>
                      <a:endParaRPr lang="en-US" sz="1600"/>
                    </a:p>
                    <a:p>
                      <a:pPr marL="1200150" lvl="2" indent="-285750" algn="l">
                        <a:lnSpc>
                          <a:spcPct val="100000"/>
                        </a:lnSpc>
                        <a:spcBef>
                          <a:spcPts val="0"/>
                        </a:spcBef>
                        <a:spcAft>
                          <a:spcPts val="0"/>
                        </a:spcAft>
                        <a:buFont typeface="Arial"/>
                        <a:buChar char="•"/>
                      </a:pPr>
                      <a:endParaRPr lang="en-US" sz="17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The big Title II update exemptions</a:t>
            </a:r>
            <a:endParaRPr lang="en-US" sz="2600" dirty="0">
              <a:cs typeface="Roboto"/>
            </a:endParaRPr>
          </a:p>
          <a:p>
            <a:endParaRPr lang="en-US">
              <a:cs typeface="Roboto"/>
            </a:endParaRPr>
          </a:p>
        </p:txBody>
      </p:sp>
    </p:spTree>
    <p:extLst>
      <p:ext uri="{BB962C8B-B14F-4D97-AF65-F5344CB8AC3E}">
        <p14:creationId xmlns:p14="http://schemas.microsoft.com/office/powerpoint/2010/main" val="387666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Section 508</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80753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741017074"/>
              </p:ext>
            </p:extLst>
          </p:nvPr>
        </p:nvGraphicFramePr>
        <p:xfrm>
          <a:off x="623446" y="664160"/>
          <a:ext cx="10893777" cy="94640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Section 508 of the Rehabilitation Act is a procurement law that:</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Requires the US government to take accessibility into account when procuring IT (hardware, software, websites, etc.).</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WCAG 2.0 levels A and AA are required to be incorporated into this IT.</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Section 508 </a:t>
                      </a:r>
                      <a:r>
                        <a:rPr lang="en-US" sz="1800" b="0" dirty="0">
                          <a:solidFill>
                            <a:srgbClr val="414042"/>
                          </a:solidFill>
                          <a:effectLst/>
                          <a:latin typeface="Roboto"/>
                          <a:ea typeface="Roboto"/>
                          <a:cs typeface="Times New Roman"/>
                        </a:rPr>
                        <a:t>specifically states:</a:t>
                      </a:r>
                      <a:br>
                        <a:rPr lang="en-US" sz="1800" b="0" dirty="0">
                          <a:solidFill>
                            <a:srgbClr val="414042"/>
                          </a:solidFill>
                          <a:effectLst/>
                          <a:latin typeface="Roboto"/>
                          <a:ea typeface="Roboto"/>
                          <a:cs typeface="Times New Roman"/>
                        </a:rPr>
                      </a:br>
                      <a:br>
                        <a:rPr lang="en-US" sz="1800" b="0"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a:t>
                      </a:r>
                      <a:r>
                        <a:rPr lang="en-US" sz="1800" b="0" i="0" u="none" strike="noStrike" noProof="0" dirty="0">
                          <a:solidFill>
                            <a:srgbClr val="414042"/>
                          </a:solidFill>
                          <a:effectLst/>
                          <a:latin typeface="Roboto"/>
                        </a:rPr>
                        <a:t>The law </a:t>
                      </a:r>
                      <a:r>
                        <a:rPr lang="en-US" sz="1800" b="0" i="0" u="none" strike="noStrike" noProof="0" dirty="0">
                          <a:solidFill>
                            <a:srgbClr val="414042"/>
                          </a:solidFill>
                          <a:effectLst/>
                          <a:latin typeface="Roboto"/>
                          <a:hlinkClick r:id="rId3">
                            <a:extLst>
                              <a:ext uri="{A12FA001-AC4F-418D-AE19-62706E023703}">
                                <ahyp:hlinkClr xmlns:ahyp="http://schemas.microsoft.com/office/drawing/2018/hyperlinkcolor" val="tx"/>
                              </a:ext>
                            </a:extLst>
                          </a:hlinkClick>
                        </a:rPr>
                        <a:t>29 U.S.C § 794d</a:t>
                      </a:r>
                      <a:r>
                        <a:rPr lang="en-US" sz="1800" b="0" i="0" u="none" strike="noStrike" noProof="0" dirty="0">
                          <a:solidFill>
                            <a:srgbClr val="414042"/>
                          </a:solidFill>
                          <a:effectLst/>
                          <a:latin typeface="Roboto"/>
                        </a:rPr>
                        <a:t> applies to all federal agencies when they develop, procure, maintain, or use electronic and information technology. Under Section 508, agencies must give disabled employees and members of the public access to information comparable to the access available to others."</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It applies to US federal government entities only, </a:t>
                      </a:r>
                      <a:r>
                        <a:rPr lang="en-US" sz="1800" b="0" dirty="0">
                          <a:solidFill>
                            <a:srgbClr val="414042"/>
                          </a:solidFill>
                          <a:effectLst/>
                          <a:latin typeface="Roboto"/>
                          <a:ea typeface="Roboto"/>
                          <a:cs typeface="Times New Roman"/>
                        </a:rPr>
                        <a:t>but to sell to the federal government, </a:t>
                      </a:r>
                      <a:r>
                        <a:rPr lang="en-US" sz="1800" b="1" dirty="0">
                          <a:solidFill>
                            <a:srgbClr val="414042"/>
                          </a:solidFill>
                          <a:effectLst/>
                          <a:latin typeface="Roboto"/>
                          <a:ea typeface="Roboto"/>
                          <a:cs typeface="Times New Roman"/>
                        </a:rPr>
                        <a:t>third-party vendors have to offer accessible products and services.</a:t>
                      </a:r>
                    </a:p>
                    <a:p>
                      <a:pPr marL="285750" marR="0" lvl="0" indent="-285750" algn="l">
                        <a:lnSpc>
                          <a:spcPct val="100000"/>
                        </a:lnSpc>
                        <a:spcBef>
                          <a:spcPts val="1200"/>
                        </a:spcBef>
                        <a:spcAft>
                          <a:spcPts val="600"/>
                        </a:spcAft>
                        <a:buClr>
                          <a:srgbClr val="000000"/>
                        </a:buClr>
                        <a:buFont typeface="Arial,Sans-Serif"/>
                        <a:buChar char="•"/>
                      </a:pPr>
                      <a:r>
                        <a:rPr lang="en-US" sz="1800" b="1" i="0" u="none" strike="noStrike" noProof="0" dirty="0">
                          <a:solidFill>
                            <a:srgbClr val="2E2E2A"/>
                          </a:solidFill>
                          <a:effectLst/>
                          <a:latin typeface="Arial"/>
                        </a:rPr>
                        <a:t>It is enforced by consumers (users) </a:t>
                      </a:r>
                      <a:r>
                        <a:rPr lang="en-US" sz="1800" b="0" i="0" u="none" strike="noStrike" noProof="0" dirty="0">
                          <a:solidFill>
                            <a:srgbClr val="2E2E2A"/>
                          </a:solidFill>
                          <a:effectLst/>
                          <a:latin typeface="Roboto"/>
                        </a:rPr>
                        <a:t>filing formal complaints.</a:t>
                      </a:r>
                      <a:endParaRPr lang="en-US" sz="1800" b="0" i="0" u="none" strike="noStrike" noProof="0" dirty="0">
                        <a:solidFill>
                          <a:srgbClr val="000000"/>
                        </a:solidFill>
                        <a:effectLst/>
                        <a:latin typeface="Roboto"/>
                      </a:endParaRPr>
                    </a:p>
                    <a:p>
                      <a:pPr marL="285750" marR="0" lvl="0" indent="-285750" algn="l">
                        <a:lnSpc>
                          <a:spcPct val="100000"/>
                        </a:lnSpc>
                        <a:spcBef>
                          <a:spcPts val="1200"/>
                        </a:spcBef>
                        <a:spcAft>
                          <a:spcPts val="600"/>
                        </a:spcAft>
                        <a:buClr>
                          <a:srgbClr val="000000"/>
                        </a:buClr>
                        <a:buFont typeface="Arial,Sans-Serif"/>
                        <a:buChar char="•"/>
                      </a:pPr>
                      <a:r>
                        <a:rPr lang="en-US" sz="1800" b="0" i="0" u="none" strike="noStrike" noProof="0" dirty="0">
                          <a:solidFill>
                            <a:srgbClr val="2E2E2A"/>
                          </a:solidFill>
                          <a:effectLst/>
                          <a:latin typeface="Roboto"/>
                        </a:rPr>
                        <a:t>You can learn more by visiting </a:t>
                      </a:r>
                      <a:r>
                        <a:rPr lang="en-US" sz="1800" b="0" i="0" u="none" strike="noStrike" noProof="0" dirty="0">
                          <a:solidFill>
                            <a:srgbClr val="2E2E2A"/>
                          </a:solidFill>
                          <a:effectLst/>
                          <a:latin typeface="Roboto"/>
                          <a:hlinkClick r:id="rId4"/>
                        </a:rPr>
                        <a:t>section508.gov</a:t>
                      </a:r>
                      <a:r>
                        <a:rPr lang="en-US" sz="1800" b="0" i="0" u="none" strike="noStrike" noProof="0" dirty="0">
                          <a:solidFill>
                            <a:srgbClr val="2E2E2A"/>
                          </a:solidFill>
                          <a:effectLst/>
                          <a:latin typeface="Roboto"/>
                        </a:rPr>
                        <a:t>.</a:t>
                      </a:r>
                    </a:p>
                    <a:p>
                      <a:pPr marL="0" marR="0" lvl="0" indent="0" algn="l">
                        <a:lnSpc>
                          <a:spcPct val="100000"/>
                        </a:lnSpc>
                        <a:spcBef>
                          <a:spcPts val="1200"/>
                        </a:spcBef>
                        <a:spcAft>
                          <a:spcPts val="600"/>
                        </a:spcAft>
                        <a:buClr>
                          <a:srgbClr val="920075"/>
                        </a:buClr>
                        <a:buNone/>
                      </a:pPr>
                      <a:endParaRPr lang="en-US" sz="18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Section 508 of the Rehabilitation Act of 1973</a:t>
            </a:r>
            <a:endParaRPr lang="en-US" dirty="0"/>
          </a:p>
          <a:p>
            <a:endParaRPr lang="en-US">
              <a:cs typeface="Roboto"/>
            </a:endParaRPr>
          </a:p>
        </p:txBody>
      </p:sp>
    </p:spTree>
    <p:extLst>
      <p:ext uri="{BB962C8B-B14F-4D97-AF65-F5344CB8AC3E}">
        <p14:creationId xmlns:p14="http://schemas.microsoft.com/office/powerpoint/2010/main" val="397597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Enterprise Architecture </a:t>
            </a:r>
            <a:br>
              <a:rPr lang="en-US" sz="7200" dirty="0">
                <a:solidFill>
                  <a:srgbClr val="005E6E"/>
                </a:solidFill>
                <a:latin typeface="Rajdhani"/>
                <a:ea typeface="Roboto"/>
              </a:rPr>
            </a:br>
            <a:r>
              <a:rPr lang="en-US" sz="7200" dirty="0">
                <a:solidFill>
                  <a:srgbClr val="005E6E"/>
                </a:solidFill>
                <a:latin typeface="Rajdhani"/>
                <a:ea typeface="Roboto"/>
              </a:rPr>
              <a:t>Standard</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101708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771462019"/>
              </p:ext>
            </p:extLst>
          </p:nvPr>
        </p:nvGraphicFramePr>
        <p:xfrm>
          <a:off x="623446" y="791160"/>
          <a:ext cx="10893777" cy="94640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The Enterprise Architecture Standard </a:t>
                      </a:r>
                      <a:r>
                        <a:rPr lang="en-US" sz="1800" b="0" dirty="0">
                          <a:solidFill>
                            <a:srgbClr val="414042"/>
                          </a:solidFill>
                          <a:effectLst/>
                          <a:latin typeface="Roboto"/>
                          <a:ea typeface="Roboto"/>
                          <a:cs typeface="Times New Roman"/>
                        </a:rPr>
                        <a:t>is VITA's own standard for executive agencies to follow when procuring, maintaining, and building websites and applications for the state of Virginia and their related services.</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It has its own accessibility section that is IN ADDITION TO, </a:t>
                      </a:r>
                      <a:r>
                        <a:rPr lang="en-US" sz="1800" b="1" i="1" dirty="0">
                          <a:solidFill>
                            <a:srgbClr val="414042"/>
                          </a:solidFill>
                          <a:effectLst/>
                          <a:latin typeface="Roboto"/>
                          <a:ea typeface="Roboto"/>
                          <a:cs typeface="Times New Roman"/>
                        </a:rPr>
                        <a:t>but does not replace,</a:t>
                      </a:r>
                      <a:r>
                        <a:rPr lang="en-US" sz="1800" b="1" dirty="0">
                          <a:solidFill>
                            <a:srgbClr val="414042"/>
                          </a:solidFill>
                          <a:effectLst/>
                          <a:latin typeface="Roboto"/>
                          <a:ea typeface="Roboto"/>
                          <a:cs typeface="Times New Roman"/>
                        </a:rPr>
                        <a:t> the ADA Title II requirements.</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If you are following ADA Title II requirements (WCAG 2.1 AA)</a:t>
                      </a:r>
                      <a:r>
                        <a:rPr lang="en-US" sz="1800" b="0" dirty="0">
                          <a:solidFill>
                            <a:srgbClr val="414042"/>
                          </a:solidFill>
                          <a:effectLst/>
                          <a:latin typeface="Roboto"/>
                          <a:ea typeface="Roboto"/>
                          <a:cs typeface="Times New Roman"/>
                        </a:rPr>
                        <a:t>, you are following the EAS regulations as they are based off of Title II.</a:t>
                      </a:r>
                      <a:endParaRPr lang="en-US" sz="1800" b="1" dirty="0">
                        <a:solidFill>
                          <a:srgbClr val="414042"/>
                        </a:solidFill>
                        <a:effectLst/>
                        <a:latin typeface="Roboto"/>
                        <a:ea typeface="Roboto"/>
                        <a:cs typeface="Times New Roman"/>
                      </a:endParaRP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The most recent standard can be found </a:t>
                      </a:r>
                      <a:r>
                        <a:rPr lang="en-US" sz="1800" b="1" dirty="0">
                          <a:solidFill>
                            <a:srgbClr val="414042"/>
                          </a:solidFill>
                          <a:effectLst/>
                          <a:latin typeface="Roboto"/>
                          <a:ea typeface="Roboto"/>
                          <a:cs typeface="Times New Roman"/>
                          <a:hlinkClick r:id="rId3"/>
                        </a:rPr>
                        <a:t>here</a:t>
                      </a:r>
                      <a:r>
                        <a:rPr lang="en-US" sz="1800" b="1" dirty="0">
                          <a:solidFill>
                            <a:srgbClr val="414042"/>
                          </a:solidFill>
                          <a:effectLst/>
                          <a:latin typeface="Roboto"/>
                          <a:ea typeface="Roboto"/>
                          <a:cs typeface="Times New Roman"/>
                        </a:rPr>
                        <a:t>.</a:t>
                      </a:r>
                      <a:endParaRPr lang="en-US" sz="1800" b="0" dirty="0">
                        <a:solidFill>
                          <a:srgbClr val="414042"/>
                        </a:solidFill>
                        <a:effectLst/>
                        <a:latin typeface="Roboto"/>
                        <a:ea typeface="Roboto"/>
                        <a:cs typeface="Times New Roman"/>
                      </a:endParaRP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hlinkClick r:id="rId4"/>
                        </a:rPr>
                        <a:t>Developer.virginia.gov</a:t>
                      </a:r>
                      <a:r>
                        <a:rPr lang="en-US" sz="1800" b="0" dirty="0">
                          <a:solidFill>
                            <a:srgbClr val="414042"/>
                          </a:solidFill>
                          <a:effectLst/>
                          <a:latin typeface="Roboto"/>
                          <a:ea typeface="Roboto"/>
                          <a:cs typeface="Times New Roman"/>
                        </a:rPr>
                        <a:t> also has a quick start and in-depth plain language guide for those who want an easier breakdown.</a:t>
                      </a:r>
                      <a:endParaRPr lang="en-US" sz="1800" b="1" dirty="0">
                        <a:solidFill>
                          <a:srgbClr val="414042"/>
                        </a:solidFill>
                        <a:effectLst/>
                        <a:latin typeface="Roboto"/>
                        <a:ea typeface="Roboto"/>
                        <a:cs typeface="Times New Roman"/>
                      </a:endParaRP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It is always being looked at for improvements! Please reach out to the Web Modernization team at VITA if you have suggestions!</a:t>
                      </a:r>
                    </a:p>
                    <a:p>
                      <a:pPr marL="285750" marR="0" lvl="0" indent="-285750" algn="l">
                        <a:lnSpc>
                          <a:spcPct val="100000"/>
                        </a:lnSpc>
                        <a:spcBef>
                          <a:spcPts val="1200"/>
                        </a:spcBef>
                        <a:spcAft>
                          <a:spcPts val="600"/>
                        </a:spcAft>
                        <a:buClr>
                          <a:srgbClr val="920075"/>
                        </a:buClr>
                        <a:buFont typeface="Arial"/>
                        <a:buChar char="•"/>
                      </a:pPr>
                      <a:endParaRPr lang="en-US" sz="1800" b="0" dirty="0">
                        <a:solidFill>
                          <a:srgbClr val="414042"/>
                        </a:solidFill>
                        <a:effectLst/>
                        <a:latin typeface="Roboto"/>
                        <a:ea typeface="Roboto"/>
                        <a:cs typeface="Times New Roman"/>
                      </a:endParaRPr>
                    </a:p>
                    <a:p>
                      <a:pPr marL="0" marR="0" lvl="0" indent="0" algn="l">
                        <a:lnSpc>
                          <a:spcPct val="100000"/>
                        </a:lnSpc>
                        <a:spcBef>
                          <a:spcPts val="1200"/>
                        </a:spcBef>
                        <a:spcAft>
                          <a:spcPts val="600"/>
                        </a:spcAft>
                        <a:buClr>
                          <a:srgbClr val="920075"/>
                        </a:buClr>
                        <a:buNone/>
                      </a:pPr>
                      <a:endParaRPr lang="en-US" sz="18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Enterprise Architecture Standard (EAS)</a:t>
            </a:r>
            <a:endParaRPr lang="en-US" sz="2600" dirty="0">
              <a:cs typeface="Roboto"/>
            </a:endParaRPr>
          </a:p>
          <a:p>
            <a:endParaRPr lang="en-US">
              <a:cs typeface="Roboto"/>
            </a:endParaRPr>
          </a:p>
        </p:txBody>
      </p:sp>
    </p:spTree>
    <p:extLst>
      <p:ext uri="{BB962C8B-B14F-4D97-AF65-F5344CB8AC3E}">
        <p14:creationId xmlns:p14="http://schemas.microsoft.com/office/powerpoint/2010/main" val="242951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WCAG 2.1 AA</a:t>
            </a:r>
            <a:endParaRPr lang="en-US" sz="7200" dirty="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361081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965266736"/>
              </p:ext>
            </p:extLst>
          </p:nvPr>
        </p:nvGraphicFramePr>
        <p:xfrm>
          <a:off x="623446" y="556699"/>
          <a:ext cx="10893777" cy="1062228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The Web Content Accessibility Guidelines (WCAG) are an international standard that explain how to make web content more accessible to people with disabilities.</a:t>
                      </a:r>
                      <a:endParaRPr lang="en-US" dirty="0"/>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It contains WCAG 2.0, 2.1, and 2.2. Guidelines are given in levels A, AA, and AAA for each standard version. </a:t>
                      </a: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Federal and state rules and regulations reference either WCAG 2.0 AA (Section 508) and WCAG 2.1 AA (ADA). We at VITA require agencies to follow WCAG 2.1 AA.</a:t>
                      </a: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All standards are built off each other. For example, if you have followed WCAG 2.1, you have also fulfilled WCAG 2.0.</a:t>
                      </a: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This is not an easy document to read, but it is recommended all web developers and content authors look at the standard we follow </a:t>
                      </a:r>
                      <a:r>
                        <a:rPr lang="en-US" sz="1800" b="0" dirty="0">
                          <a:solidFill>
                            <a:srgbClr val="414042"/>
                          </a:solidFill>
                          <a:effectLst/>
                          <a:latin typeface="Roboto"/>
                          <a:ea typeface="Roboto"/>
                          <a:cs typeface="Times New Roman"/>
                          <a:hlinkClick r:id="rId3"/>
                        </a:rPr>
                        <a:t>here</a:t>
                      </a:r>
                      <a:r>
                        <a:rPr lang="en-US" sz="1800" b="0" dirty="0">
                          <a:solidFill>
                            <a:srgbClr val="414042"/>
                          </a:solidFill>
                          <a:effectLst/>
                          <a:latin typeface="Roboto"/>
                          <a:ea typeface="Roboto"/>
                          <a:cs typeface="Times New Roman"/>
                        </a:rPr>
                        <a:t>.</a:t>
                      </a:r>
                    </a:p>
                    <a:p>
                      <a:pPr marL="285750" marR="0" lvl="0"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Please use </a:t>
                      </a:r>
                      <a:r>
                        <a:rPr lang="en-US" sz="1800" b="0" dirty="0" err="1">
                          <a:solidFill>
                            <a:srgbClr val="414042"/>
                          </a:solidFill>
                          <a:effectLst/>
                          <a:latin typeface="Roboto"/>
                          <a:ea typeface="Roboto"/>
                          <a:cs typeface="Times New Roman"/>
                        </a:rPr>
                        <a:t>Siteimprove</a:t>
                      </a:r>
                      <a:r>
                        <a:rPr lang="en-US" sz="1800" b="0" dirty="0">
                          <a:solidFill>
                            <a:srgbClr val="414042"/>
                          </a:solidFill>
                          <a:effectLst/>
                          <a:latin typeface="Roboto"/>
                          <a:ea typeface="Roboto"/>
                          <a:cs typeface="Times New Roman"/>
                        </a:rPr>
                        <a:t> to do your initial scan for accessibility, and then </a:t>
                      </a:r>
                      <a:r>
                        <a:rPr lang="en-US" sz="1800" b="1" dirty="0">
                          <a:solidFill>
                            <a:srgbClr val="414042"/>
                          </a:solidFill>
                          <a:effectLst/>
                          <a:latin typeface="Roboto"/>
                          <a:ea typeface="Roboto"/>
                          <a:cs typeface="Times New Roman"/>
                        </a:rPr>
                        <a:t>perform a manual test of your site to catch the remaining accessibility issues for remediation</a:t>
                      </a:r>
                      <a:r>
                        <a:rPr lang="en-US" sz="1800" b="0" dirty="0">
                          <a:solidFill>
                            <a:srgbClr val="414042"/>
                          </a:solidFill>
                          <a:effectLst/>
                          <a:latin typeface="Roboto"/>
                          <a:ea typeface="Roboto"/>
                          <a:cs typeface="Times New Roman"/>
                        </a:rPr>
                        <a:t>.</a:t>
                      </a:r>
                    </a:p>
                    <a:p>
                      <a:pPr marL="0" marR="0" lvl="0" indent="0" algn="ctr">
                        <a:lnSpc>
                          <a:spcPct val="100000"/>
                        </a:lnSpc>
                        <a:spcBef>
                          <a:spcPts val="1200"/>
                        </a:spcBef>
                        <a:spcAft>
                          <a:spcPts val="600"/>
                        </a:spcAft>
                        <a:buClr>
                          <a:srgbClr val="920075"/>
                        </a:buClr>
                        <a:buNone/>
                      </a:pPr>
                      <a:r>
                        <a:rPr lang="en-US" sz="2800" b="1" i="0" u="none" strike="noStrike" noProof="0" dirty="0">
                          <a:solidFill>
                            <a:srgbClr val="414042"/>
                          </a:solidFill>
                          <a:effectLst/>
                          <a:latin typeface="Roboto"/>
                        </a:rPr>
                        <a:t>Always remediate with a human before launch!</a:t>
                      </a:r>
                    </a:p>
                    <a:p>
                      <a:pPr marL="285750" marR="0" lvl="0" indent="-285750" algn="l">
                        <a:lnSpc>
                          <a:spcPct val="100000"/>
                        </a:lnSpc>
                        <a:spcBef>
                          <a:spcPts val="1200"/>
                        </a:spcBef>
                        <a:spcAft>
                          <a:spcPts val="600"/>
                        </a:spcAft>
                        <a:buClr>
                          <a:srgbClr val="920075"/>
                        </a:buClr>
                        <a:buFont typeface="Arial"/>
                        <a:buChar char="•"/>
                      </a:pPr>
                      <a:endParaRPr lang="en-US" sz="1800" b="0" dirty="0">
                        <a:solidFill>
                          <a:srgbClr val="414042"/>
                        </a:solidFill>
                        <a:effectLst/>
                        <a:latin typeface="Roboto"/>
                        <a:ea typeface="Roboto"/>
                        <a:cs typeface="Times New Roman"/>
                      </a:endParaRPr>
                    </a:p>
                    <a:p>
                      <a:pPr marL="285750" marR="0" lvl="0" indent="-285750" algn="l">
                        <a:lnSpc>
                          <a:spcPct val="100000"/>
                        </a:lnSpc>
                        <a:spcBef>
                          <a:spcPts val="1200"/>
                        </a:spcBef>
                        <a:spcAft>
                          <a:spcPts val="600"/>
                        </a:spcAft>
                        <a:buClr>
                          <a:srgbClr val="920075"/>
                        </a:buClr>
                        <a:buFont typeface="Arial"/>
                        <a:buChar char="•"/>
                      </a:pPr>
                      <a:endParaRPr lang="en-US" sz="1800" b="0" dirty="0">
                        <a:solidFill>
                          <a:srgbClr val="414042"/>
                        </a:solidFill>
                        <a:effectLst/>
                        <a:latin typeface="Roboto"/>
                        <a:ea typeface="Roboto"/>
                        <a:cs typeface="Times New Roman"/>
                      </a:endParaRPr>
                    </a:p>
                    <a:p>
                      <a:pPr marL="0" marR="0" lvl="0" indent="0" algn="l">
                        <a:lnSpc>
                          <a:spcPct val="100000"/>
                        </a:lnSpc>
                        <a:spcBef>
                          <a:spcPts val="1200"/>
                        </a:spcBef>
                        <a:spcAft>
                          <a:spcPts val="600"/>
                        </a:spcAft>
                        <a:buClr>
                          <a:srgbClr val="920075"/>
                        </a:buClr>
                        <a:buNone/>
                      </a:pPr>
                      <a:endParaRPr lang="en-US" sz="18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WCAG 2.1 AA</a:t>
            </a:r>
            <a:endParaRPr lang="en-US" sz="2600" dirty="0">
              <a:cs typeface="Roboto"/>
            </a:endParaRPr>
          </a:p>
          <a:p>
            <a:endParaRPr lang="en-US">
              <a:cs typeface="Roboto"/>
            </a:endParaRPr>
          </a:p>
        </p:txBody>
      </p:sp>
    </p:spTree>
    <p:extLst>
      <p:ext uri="{BB962C8B-B14F-4D97-AF65-F5344CB8AC3E}">
        <p14:creationId xmlns:p14="http://schemas.microsoft.com/office/powerpoint/2010/main" val="346176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2071470"/>
            <a:ext cx="9795226" cy="1897062"/>
          </a:xfrm>
        </p:spPr>
        <p:txBody>
          <a:bodyPr rtlCol="0">
            <a:noAutofit/>
          </a:bodyPr>
          <a:lstStyle/>
          <a:p>
            <a:r>
              <a:rPr lang="en-US" sz="7200" dirty="0">
                <a:solidFill>
                  <a:srgbClr val="005E6E"/>
                </a:solidFill>
                <a:latin typeface="Rajdhani"/>
                <a:ea typeface="Roboto"/>
              </a:rPr>
              <a:t>Introduction</a:t>
            </a:r>
            <a:endParaRPr lang="en-US" dirty="0"/>
          </a:p>
        </p:txBody>
      </p:sp>
    </p:spTree>
    <p:extLst>
      <p:ext uri="{BB962C8B-B14F-4D97-AF65-F5344CB8AC3E}">
        <p14:creationId xmlns:p14="http://schemas.microsoft.com/office/powerpoint/2010/main" val="132974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65177" y="231850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sz="7200" dirty="0">
              <a:solidFill>
                <a:schemeClr val="bg1"/>
              </a:solidFill>
              <a:latin typeface="Rajdhani"/>
            </a:endParaRPr>
          </a:p>
        </p:txBody>
      </p:sp>
    </p:spTree>
    <p:extLst>
      <p:ext uri="{BB962C8B-B14F-4D97-AF65-F5344CB8AC3E}">
        <p14:creationId xmlns:p14="http://schemas.microsoft.com/office/powerpoint/2010/main" val="315225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What this seminar covers</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735" y="3426258"/>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(Or what we're hoping to cover </a:t>
            </a:r>
            <a:br>
              <a:rPr lang="en-US" sz="4000" dirty="0">
                <a:solidFill>
                  <a:srgbClr val="FBD350"/>
                </a:solidFill>
                <a:latin typeface="Roboto Medium"/>
                <a:ea typeface="Roboto Medium"/>
                <a:cs typeface="Roboto Medium"/>
              </a:rPr>
            </a:br>
            <a:r>
              <a:rPr lang="en-US" sz="4000" dirty="0">
                <a:solidFill>
                  <a:srgbClr val="FBD350"/>
                </a:solidFill>
                <a:latin typeface="Roboto Medium"/>
                <a:ea typeface="Roboto Medium"/>
                <a:cs typeface="Roboto Medium"/>
              </a:rPr>
              <a:t>in this </a:t>
            </a:r>
            <a:r>
              <a:rPr lang="en-US" sz="4000" dirty="0" err="1">
                <a:solidFill>
                  <a:srgbClr val="FBD350"/>
                </a:solidFill>
                <a:latin typeface="Roboto Medium"/>
                <a:ea typeface="Roboto Medium"/>
                <a:cs typeface="Roboto Medium"/>
              </a:rPr>
              <a:t>timeblock</a:t>
            </a:r>
            <a:r>
              <a:rPr lang="en-US" sz="4000" dirty="0">
                <a:solidFill>
                  <a:srgbClr val="FBD350"/>
                </a:solidFill>
                <a:latin typeface="Roboto Medium"/>
                <a:ea typeface="Roboto Medium"/>
                <a:cs typeface="Roboto Medium"/>
              </a:rPr>
              <a:t>)</a:t>
            </a:r>
            <a:endParaRPr lang="en-US">
              <a:cs typeface="Roboto" panose="02000000000000000000" pitchFamily="2" charset="0"/>
            </a:endParaRPr>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100050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Why this is the most important seminar so far</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48452" y="3950861"/>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(No, really!)</a:t>
            </a:r>
            <a:endParaRPr lang="en-US" dirty="0"/>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5184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What is </a:t>
            </a:r>
            <a:br>
              <a:rPr lang="en-US" sz="7200" dirty="0">
                <a:solidFill>
                  <a:srgbClr val="005E6E"/>
                </a:solidFill>
                <a:latin typeface="Rajdhani"/>
                <a:ea typeface="Roboto"/>
              </a:rPr>
            </a:br>
            <a:r>
              <a:rPr lang="en-US" sz="7200" dirty="0">
                <a:solidFill>
                  <a:srgbClr val="005E6E"/>
                </a:solidFill>
                <a:latin typeface="Rajdhani"/>
                <a:ea typeface="Roboto"/>
              </a:rPr>
              <a:t>accessibility?</a:t>
            </a:r>
            <a:endParaRPr lang="en-US" sz="7200" dirty="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594587" y="1474456"/>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So let's get started...</a:t>
            </a:r>
            <a:endParaRPr lang="en-US"/>
          </a:p>
        </p:txBody>
      </p:sp>
    </p:spTree>
    <p:extLst>
      <p:ext uri="{BB962C8B-B14F-4D97-AF65-F5344CB8AC3E}">
        <p14:creationId xmlns:p14="http://schemas.microsoft.com/office/powerpoint/2010/main" val="34138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 definition</a:t>
            </a:r>
            <a:endParaRPr lang="en-US" dirty="0">
              <a:cs typeface="Roboto" panose="02000000000000000000" pitchFamily="2" charset="0"/>
            </a:endParaRPr>
          </a:p>
        </p:txBody>
      </p:sp>
      <p:graphicFrame>
        <p:nvGraphicFramePr>
          <p:cNvPr id="22" name="Table 21">
            <a:extLst>
              <a:ext uri="{FF2B5EF4-FFF2-40B4-BE49-F238E27FC236}">
                <a16:creationId xmlns:a16="http://schemas.microsoft.com/office/drawing/2014/main" id="{8A9ECD86-7AC6-1DA1-E672-F990E3B59F49}"/>
              </a:ext>
            </a:extLst>
          </p:cNvPr>
          <p:cNvGraphicFramePr>
            <a:graphicFrameLocks noGrp="1"/>
          </p:cNvGraphicFramePr>
          <p:nvPr>
            <p:extLst>
              <p:ext uri="{D42A27DB-BD31-4B8C-83A1-F6EECF244321}">
                <p14:modId xmlns:p14="http://schemas.microsoft.com/office/powerpoint/2010/main" val="3646584267"/>
              </p:ext>
            </p:extLst>
          </p:nvPr>
        </p:nvGraphicFramePr>
        <p:xfrm>
          <a:off x="623446" y="1444526"/>
          <a:ext cx="10893777" cy="707136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None/>
                      </a:pPr>
                      <a:r>
                        <a:rPr lang="en-US" sz="4000" b="1" dirty="0">
                          <a:solidFill>
                            <a:srgbClr val="414042"/>
                          </a:solidFill>
                          <a:effectLst/>
                          <a:latin typeface="Roboto"/>
                          <a:ea typeface="Roboto"/>
                          <a:cs typeface="Times New Roman"/>
                        </a:rPr>
                        <a:t>Accessibility is the practice ensuring there are as few barriers as possible that prevent interaction with, or access to, technology, regardless of disability, technological literacy, or socioeconomic factors. </a:t>
                      </a:r>
                      <a:endParaRPr lang="en-US" sz="4000">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222599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Inclusive design vs. accessibility</a:t>
            </a:r>
            <a:endParaRPr lang="en-US" dirty="0"/>
          </a:p>
        </p:txBody>
      </p:sp>
      <p:pic>
        <p:nvPicPr>
          <p:cNvPr id="3" name="Picture 2" descr="A diagram showing a circle labelled &quot;Inclusive Design&quot; surrounding another circle labelled &quot;Accessibility.&quot; From the Interaction Design Foundation.">
            <a:extLst>
              <a:ext uri="{FF2B5EF4-FFF2-40B4-BE49-F238E27FC236}">
                <a16:creationId xmlns:a16="http://schemas.microsoft.com/office/drawing/2014/main" id="{8C25FC52-1593-745F-D08A-70E2A290F1BA}"/>
              </a:ext>
            </a:extLst>
          </p:cNvPr>
          <p:cNvPicPr>
            <a:picLocks noChangeAspect="1"/>
          </p:cNvPicPr>
          <p:nvPr/>
        </p:nvPicPr>
        <p:blipFill>
          <a:blip r:embed="rId3"/>
          <a:stretch>
            <a:fillRect/>
          </a:stretch>
        </p:blipFill>
        <p:spPr>
          <a:xfrm>
            <a:off x="2824480" y="781957"/>
            <a:ext cx="6127402" cy="5456645"/>
          </a:xfrm>
          <a:prstGeom prst="rect">
            <a:avLst/>
          </a:prstGeom>
        </p:spPr>
      </p:pic>
    </p:spTree>
    <p:extLst>
      <p:ext uri="{BB962C8B-B14F-4D97-AF65-F5344CB8AC3E}">
        <p14:creationId xmlns:p14="http://schemas.microsoft.com/office/powerpoint/2010/main" val="414134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101730706"/>
              </p:ext>
            </p:extLst>
          </p:nvPr>
        </p:nvGraphicFramePr>
        <p:xfrm>
          <a:off x="623446" y="967006"/>
          <a:ext cx="10893777" cy="829056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helps users with disabilities </a:t>
                      </a:r>
                      <a:r>
                        <a:rPr lang="en-US" sz="1800" b="0" dirty="0">
                          <a:solidFill>
                            <a:srgbClr val="414042"/>
                          </a:solidFill>
                          <a:effectLst/>
                          <a:latin typeface="Roboto"/>
                          <a:ea typeface="Roboto"/>
                          <a:cs typeface="Times New Roman"/>
                        </a:rPr>
                        <a:t>by making technology available to assistive devices, such as screen readers, screen magnifiers, and braille output devices.</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helps users with slower internet connections </a:t>
                      </a:r>
                      <a:r>
                        <a:rPr lang="en-US" sz="1800" b="0" dirty="0">
                          <a:solidFill>
                            <a:srgbClr val="414042"/>
                          </a:solidFill>
                          <a:effectLst/>
                          <a:latin typeface="Roboto"/>
                          <a:ea typeface="Roboto"/>
                          <a:cs typeface="Times New Roman"/>
                        </a:rPr>
                        <a:t>by limiting the information on the page and by degrading the content gracefully through front-end code.</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helps users who are elderly </a:t>
                      </a:r>
                      <a:r>
                        <a:rPr lang="en-US" sz="1800" b="0" dirty="0">
                          <a:solidFill>
                            <a:srgbClr val="414042"/>
                          </a:solidFill>
                          <a:effectLst/>
                          <a:latin typeface="Roboto"/>
                          <a:ea typeface="Roboto"/>
                          <a:cs typeface="Times New Roman"/>
                        </a:rPr>
                        <a:t>by allowing the content to be enlarged natively within a browser.</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Accessibility helps who use alternative methods of input</a:t>
                      </a:r>
                      <a:r>
                        <a:rPr lang="en-US" sz="1800" b="0" dirty="0">
                          <a:solidFill>
                            <a:srgbClr val="414042"/>
                          </a:solidFill>
                          <a:effectLst/>
                          <a:latin typeface="Roboto"/>
                          <a:ea typeface="Roboto"/>
                          <a:cs typeface="Times New Roman"/>
                        </a:rPr>
                        <a:t>, either through devices for those with mobility impairments, or keyboard navigation.</a:t>
                      </a:r>
                    </a:p>
                    <a:p>
                      <a:pPr marL="0" marR="0" lvl="0" indent="0" algn="ctr">
                        <a:lnSpc>
                          <a:spcPct val="100000"/>
                        </a:lnSpc>
                        <a:spcBef>
                          <a:spcPts val="1200"/>
                        </a:spcBef>
                        <a:spcAft>
                          <a:spcPts val="600"/>
                        </a:spcAft>
                        <a:buNone/>
                      </a:pPr>
                      <a:r>
                        <a:rPr lang="en-US" sz="3800" b="1" i="0" u="none" strike="noStrike" noProof="0" dirty="0">
                          <a:solidFill>
                            <a:srgbClr val="414042"/>
                          </a:solidFill>
                          <a:effectLst/>
                          <a:latin typeface="Roboto"/>
                        </a:rPr>
                        <a:t>Mostly, accessibility helps all users, no matter their background!</a:t>
                      </a:r>
                      <a:endParaRPr lang="en-US" dirty="0">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How accessibility benefits users</a:t>
            </a:r>
            <a:endParaRPr lang="en-US" dirty="0"/>
          </a:p>
          <a:p>
            <a:endParaRPr lang="en-US">
              <a:cs typeface="Roboto"/>
            </a:endParaRPr>
          </a:p>
        </p:txBody>
      </p:sp>
    </p:spTree>
    <p:extLst>
      <p:ext uri="{BB962C8B-B14F-4D97-AF65-F5344CB8AC3E}">
        <p14:creationId xmlns:p14="http://schemas.microsoft.com/office/powerpoint/2010/main" val="957059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0BBB04-633D-4C09-B877-ED8C50342138}">
  <ds:schemaRefs>
    <ds:schemaRef ds:uri="59bbb2d0-248b-43cb-9d64-2158f2caa579"/>
    <ds:schemaRef ds:uri="86fb9d63-c47d-40c0-92f6-503b803927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C538F7-DE25-43DA-A2B2-13D5CB4E0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Introduction</vt:lpstr>
      <vt:lpstr>PowerPoint Presentation</vt:lpstr>
      <vt:lpstr>PowerPoint Presentation</vt:lpstr>
      <vt:lpstr>What is  accessibility?</vt:lpstr>
      <vt:lpstr>PowerPoint Presentation</vt:lpstr>
      <vt:lpstr>PowerPoint Presentation</vt:lpstr>
      <vt:lpstr>PowerPoint Presentation</vt:lpstr>
      <vt:lpstr>PowerPoint Presentation</vt:lpstr>
      <vt:lpstr>PowerPoint Presentation</vt:lpstr>
      <vt:lpstr>The Rising Trend of Accessibility Lawsuits</vt:lpstr>
      <vt:lpstr>PowerPoint Presentation</vt:lpstr>
      <vt:lpstr>PowerPoint Presentation</vt:lpstr>
      <vt:lpstr>PowerPoint Presentation</vt:lpstr>
      <vt:lpstr>PowerPoint Presentation</vt:lpstr>
      <vt:lpstr>ADA Title II</vt:lpstr>
      <vt:lpstr>PowerPoint Presentation</vt:lpstr>
      <vt:lpstr>PowerPoint Presentation</vt:lpstr>
      <vt:lpstr>PowerPoint Presentation</vt:lpstr>
      <vt:lpstr>PowerPoint Presentation</vt:lpstr>
      <vt:lpstr>PowerPoint Presentation</vt:lpstr>
      <vt:lpstr>PowerPoint Presentation</vt:lpstr>
      <vt:lpstr>Section 508</vt:lpstr>
      <vt:lpstr>PowerPoint Presentation</vt:lpstr>
      <vt:lpstr>Enterprise Architecture  Standard</vt:lpstr>
      <vt:lpstr>PowerPoint Presentation</vt:lpstr>
      <vt:lpstr>WCAG 2.1 AA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revision>2142</cp:revision>
  <dcterms:created xsi:type="dcterms:W3CDTF">2023-04-17T13:28:59Z</dcterms:created>
  <dcterms:modified xsi:type="dcterms:W3CDTF">2024-09-04T14:44:21Z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